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5"/>
  </p:notesMasterIdLst>
  <p:handoutMasterIdLst>
    <p:handoutMasterId r:id="rId116"/>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909"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1910" r:id="rId93"/>
    <p:sldId id="1911" r:id="rId94"/>
    <p:sldId id="1912" r:id="rId95"/>
    <p:sldId id="318" r:id="rId96"/>
    <p:sldId id="893" r:id="rId97"/>
    <p:sldId id="1914" r:id="rId98"/>
    <p:sldId id="1925" r:id="rId99"/>
    <p:sldId id="1915" r:id="rId100"/>
    <p:sldId id="1929" r:id="rId101"/>
    <p:sldId id="1918" r:id="rId102"/>
    <p:sldId id="1928" r:id="rId103"/>
    <p:sldId id="1927" r:id="rId104"/>
    <p:sldId id="1921" r:id="rId105"/>
    <p:sldId id="1916" r:id="rId106"/>
    <p:sldId id="1922" r:id="rId107"/>
    <p:sldId id="1919" r:id="rId108"/>
    <p:sldId id="1920" r:id="rId109"/>
    <p:sldId id="1923" r:id="rId110"/>
    <p:sldId id="301" r:id="rId111"/>
    <p:sldId id="898" r:id="rId112"/>
    <p:sldId id="1905" r:id="rId113"/>
    <p:sldId id="1906" r:id="rId114"/>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414" autoAdjust="0"/>
    <p:restoredTop sz="87451" autoAdjust="0"/>
  </p:normalViewPr>
  <p:slideViewPr>
    <p:cSldViewPr>
      <p:cViewPr varScale="1">
        <p:scale>
          <a:sx n="72" d="100"/>
          <a:sy n="72" d="100"/>
        </p:scale>
        <p:origin x="763"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68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pPr algn="l" fontAlgn="base">
              <a:buFont typeface="+mj-lt"/>
              <a:buAutoNum type="arabicPeriod"/>
            </a:pPr>
            <a:r>
              <a:rPr lang="en-GB" b="0" i="0" dirty="0">
                <a:solidFill>
                  <a:srgbClr val="000000"/>
                </a:solidFill>
                <a:effectLst/>
                <a:latin typeface="inherit"/>
              </a:rPr>
              <a:t>L6-Exercises ANS.pptx p7 illustrates that, EDF uses absolute deadline di, which is different for each job, where DM/RM uses relative deadline Di, which is a static param that never changes, for setting priority of each job</a:t>
            </a:r>
          </a:p>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r>
              <a:rPr lang="en-GB" dirty="0"/>
              <a:t>at time 0 when it arrives at the same time as all its higher-priority tasks </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111707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r>
                  <a:rPr lang="en-GB" b="0" i="0" dirty="0">
                    <a:effectLst/>
                    <a:latin typeface="Cambria Math" panose="02040503050406030204" pitchFamily="18" charset="0"/>
                  </a:rPr>
                  <a:t>∑𝑈_𝑖=1.8</a:t>
                </a:r>
                <a:endParaRPr lang="en-GB" dirty="0"/>
              </a:p>
              <a:p>
                <a:endParaRPr lang="en-SE" dirty="0"/>
              </a:p>
            </p:txBody>
          </p:sp>
        </mc:Fallback>
      </mc:AlternateContent>
    </p:spTree>
    <p:extLst>
      <p:ext uri="{BB962C8B-B14F-4D97-AF65-F5344CB8AC3E}">
        <p14:creationId xmlns:p14="http://schemas.microsoft.com/office/powerpoint/2010/main" val="245073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p>
          <a:p>
            <a:r>
              <a:rPr lang="en-GB" dirty="0"/>
              <a:t>it arrives at the same time as all its higher-priority tasks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GB" altLang="zh-CN" dirty="0"/>
              <a:t>Some shared resources do not allow simultaneous accesses but require mutual exclusion. A piece of code executed under mutual exclusion constraints is called a critical section.</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When a task leaves a critical section, the associated resource becomes free.</a:t>
            </a:r>
            <a:endParaRPr lang="en-GB" altLang="zh-CN" dirty="0"/>
          </a:p>
          <a:p>
            <a:pPr marL="0" marR="0" lvl="0" indent="0" algn="l" defTabSz="914400" rtl="0" eaLnBrk="1" fontAlgn="base" latinLnBrk="0" hangingPunct="1">
              <a:lnSpc>
                <a:spcPct val="90000"/>
              </a:lnSpc>
              <a:spcBef>
                <a:spcPct val="40000"/>
              </a:spcBef>
              <a:spcAft>
                <a:spcPct val="0"/>
              </a:spcAft>
              <a:buClrTx/>
              <a:buSzTx/>
              <a:buFontTx/>
              <a:buNone/>
              <a:tabLst/>
              <a:defRPr/>
            </a:pPr>
            <a:endParaRPr lang="en-US" altLang="zh-CN" b="1"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defRPr/>
            </a:pPr>
            <a:endParaRPr lang="en-US" altLang="zh-CN" dirty="0"/>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a:t>
            </a:r>
            <a:endParaRPr lang="en-GB" altLang="zh-CN" dirty="0"/>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marR="0" lvl="0" indent="0" algn="l" defTabSz="914400" rtl="0" eaLnBrk="1" fontAlgn="auto" latinLnBrk="0" hangingPunct="1">
              <a:lnSpc>
                <a:spcPct val="100000"/>
              </a:lnSpc>
              <a:spcBef>
                <a:spcPts val="100"/>
              </a:spcBef>
              <a:spcAft>
                <a:spcPts val="0"/>
              </a:spcAft>
              <a:buClrTx/>
              <a:buSzTx/>
              <a:buFontTx/>
              <a:buNone/>
              <a:tabLst/>
              <a:defRPr/>
            </a:pP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When</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tasks</a:t>
            </a:r>
            <a:r>
              <a:rPr kumimoji="0" lang="en-GB" sz="1200" b="0" i="0" u="none" strike="noStrike" kern="0" cap="none" spc="-3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share</a:t>
            </a:r>
            <a:r>
              <a:rPr kumimoji="0" lang="en-GB" sz="1200" b="0" i="0" u="none" strike="noStrike" kern="0" cap="none" spc="-2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resources,</a:t>
            </a:r>
            <a:r>
              <a:rPr kumimoji="0" lang="en-GB" sz="1200" b="0" i="0" u="none" strike="noStrike" kern="0" cap="none" spc="-4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there</a:t>
            </a:r>
            <a:r>
              <a:rPr kumimoji="0" lang="en-GB" sz="1200" b="0" i="0" u="none" strike="noStrike" kern="0" cap="none" spc="-3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may</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be </a:t>
            </a:r>
            <a:r>
              <a:rPr kumimoji="0" lang="en-GB" sz="1200" b="0" i="0" u="none" strike="noStrike" kern="0" cap="none" spc="0" normalizeH="0" baseline="0" noProof="0" dirty="0">
                <a:ln>
                  <a:noFill/>
                </a:ln>
                <a:solidFill>
                  <a:srgbClr val="1F487C"/>
                </a:solidFill>
                <a:effectLst/>
                <a:uLnTx/>
                <a:uFillTx/>
                <a:latin typeface="Times New Roman"/>
                <a:ea typeface="+mn-ea"/>
                <a:cs typeface="Times New Roman"/>
              </a:rPr>
              <a:t>priority</a:t>
            </a:r>
            <a:r>
              <a:rPr kumimoji="0" lang="en-GB" sz="1200" b="0" i="0" u="none" strike="noStrike" kern="0" cap="none" spc="-50" normalizeH="0" baseline="0" noProof="0" dirty="0">
                <a:ln>
                  <a:noFill/>
                </a:ln>
                <a:solidFill>
                  <a:srgbClr val="1F487C"/>
                </a:solidFill>
                <a:effectLst/>
                <a:uLnTx/>
                <a:uFillTx/>
                <a:latin typeface="Times New Roman"/>
                <a:ea typeface="+mn-ea"/>
                <a:cs typeface="Times New Roman"/>
              </a:rPr>
              <a:t> </a:t>
            </a:r>
            <a:r>
              <a:rPr kumimoji="0" lang="en-GB" sz="1200" b="0" i="0" u="none" strike="noStrike" kern="0" cap="none" spc="-10" normalizeH="0" baseline="0" noProof="0" dirty="0">
                <a:ln>
                  <a:noFill/>
                </a:ln>
                <a:solidFill>
                  <a:srgbClr val="1F487C"/>
                </a:solidFill>
                <a:effectLst/>
                <a:uLnTx/>
                <a:uFillTx/>
                <a:latin typeface="Times New Roman"/>
                <a:ea typeface="+mn-ea"/>
                <a:cs typeface="Times New Roman"/>
              </a:rPr>
              <a:t>inversions</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a:t>
            </a:r>
            <a:r>
              <a:rPr lang="en-US" altLang="zh-CN" sz="1200" kern="0" dirty="0">
                <a:ea typeface="宋体" charset="-122"/>
              </a:rPr>
              <a:t> t=3: MP task B is invoked, but cannot start running due to HP task A running</a:t>
            </a:r>
          </a:p>
          <a:p>
            <a:pPr marL="174625" marR="0" lvl="0" indent="0" defTabSz="914400" eaLnBrk="1" fontAlgn="auto" latinLnBrk="0" hangingPunct="1">
              <a:lnSpc>
                <a:spcPct val="100000"/>
              </a:lnSpc>
              <a:spcBef>
                <a:spcPts val="10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0" marR="0" lvl="0" indent="0" defTabSz="914400" eaLnBrk="1" fontAlgn="auto" latinLnBrk="0" hangingPunct="1">
              <a:lnSpc>
                <a:spcPct val="100000"/>
              </a:lnSpc>
              <a:spcBef>
                <a:spcPts val="12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174625" marR="0" lvl="0" indent="0" defTabSz="914400" eaLnBrk="1" fontAlgn="auto" latinLnBrk="0" hangingPunct="1">
              <a:lnSpc>
                <a:spcPts val="2760"/>
              </a:lnSpc>
              <a:spcBef>
                <a:spcPts val="0"/>
              </a:spcBef>
              <a:spcAft>
                <a:spcPts val="0"/>
              </a:spcAft>
              <a:buClrTx/>
              <a:buSzTx/>
              <a:buFontTx/>
              <a:buNone/>
              <a:tabLst/>
              <a:defRPr/>
            </a:pPr>
            <a:r>
              <a:rPr kumimoji="0" lang="en-GB" sz="1200" b="1" i="0" u="none" strike="noStrike" kern="0" cap="none" spc="-10" normalizeH="0" baseline="0" noProof="0" dirty="0">
                <a:ln>
                  <a:noFill/>
                </a:ln>
                <a:solidFill>
                  <a:srgbClr val="CC0000"/>
                </a:solidFill>
                <a:effectLst/>
                <a:uLnTx/>
                <a:uFillTx/>
                <a:latin typeface="Times New Roman"/>
                <a:ea typeface="+mn-ea"/>
                <a:cs typeface="Times New Roman"/>
              </a:rPr>
              <a:t>Example</a:t>
            </a:r>
            <a:endParaRPr kumimoji="0" lang="en-GB" sz="1200" b="0" i="0" u="none" strike="noStrike" kern="0" cap="none" spc="-10" normalizeH="0" baseline="0" noProof="0" dirty="0">
              <a:ln>
                <a:noFill/>
              </a:ln>
              <a:solidFill>
                <a:srgbClr val="CC0000"/>
              </a:solidFill>
              <a:effectLst/>
              <a:uLnTx/>
              <a:uFillTx/>
              <a:latin typeface="Times New Roman"/>
              <a:ea typeface="+mn-ea"/>
              <a:cs typeface="Times New Roman"/>
            </a:endParaRPr>
          </a:p>
          <a:p>
            <a:pPr marL="66675" marR="7392670" lvl="0" indent="8890" algn="just" defTabSz="914400" eaLnBrk="1" fontAlgn="auto" latinLnBrk="0" hangingPunct="1">
              <a:lnSpc>
                <a:spcPct val="220100"/>
              </a:lnSpc>
              <a:spcBef>
                <a:spcPts val="1000"/>
              </a:spcBef>
              <a:spcAft>
                <a:spcPts val="0"/>
              </a:spcAft>
              <a:buClrTx/>
              <a:buSzTx/>
              <a:buFontTx/>
              <a:buNone/>
              <a:tabLst/>
              <a:defRPr/>
            </a:pPr>
            <a:endParaRPr kumimoji="0" lang="en-GB" sz="1200" b="0" i="0" u="none" strike="noStrike" kern="0" cap="none" spc="0" normalizeH="0" baseline="-20833" noProof="0" dirty="0">
              <a:ln>
                <a:noFill/>
              </a:ln>
              <a:solidFill>
                <a:sysClr val="windowText" lastClr="000000"/>
              </a:solidFill>
              <a:effectLst/>
              <a:uLnTx/>
              <a:uFillTx/>
              <a:latin typeface="Times New Roman"/>
              <a:ea typeface="+mn-ea"/>
              <a:cs typeface="Times New Roman"/>
            </a:endParaRPr>
          </a:p>
          <a:p>
            <a:endParaRPr lang="en-SE" dirty="0"/>
          </a:p>
        </p:txBody>
      </p:sp>
    </p:spTree>
    <p:extLst>
      <p:ext uri="{BB962C8B-B14F-4D97-AF65-F5344CB8AC3E}">
        <p14:creationId xmlns:p14="http://schemas.microsoft.com/office/powerpoint/2010/main" val="3221747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ED968-245A-4528-9B6B-70DCE098B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87389-29D8-D663-076C-2751172D9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05846-2E72-322C-F012-F1AB3934E484}"/>
              </a:ext>
            </a:extLst>
          </p:cNvPr>
          <p:cNvSpPr>
            <a:spLocks noGrp="1"/>
          </p:cNvSpPr>
          <p:nvPr>
            <p:ph type="body" idx="1"/>
          </p:nvPr>
        </p:nvSpPr>
        <p:spPr/>
        <p:txBody>
          <a:bodyPr/>
          <a:lstStyle/>
          <a:p>
            <a:pPr marL="174625" marR="0" lvl="0" indent="0" algn="l" defTabSz="914400" rtl="0" eaLnBrk="1" fontAlgn="auto" latinLnBrk="0" hangingPunct="1">
              <a:lnSpc>
                <a:spcPct val="100000"/>
              </a:lnSpc>
              <a:spcBef>
                <a:spcPts val="100"/>
              </a:spcBef>
              <a:spcAft>
                <a:spcPts val="0"/>
              </a:spcAft>
              <a:buClrTx/>
              <a:buSzTx/>
              <a:buFontTx/>
              <a:buNone/>
              <a:tabLst/>
              <a:defRPr/>
            </a:pP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When</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tasks</a:t>
            </a:r>
            <a:r>
              <a:rPr kumimoji="0" lang="en-GB" sz="1200" b="0" i="0" u="none" strike="noStrike" kern="0" cap="none" spc="-3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share</a:t>
            </a:r>
            <a:r>
              <a:rPr kumimoji="0" lang="en-GB" sz="1200" b="0" i="0" u="none" strike="noStrike" kern="0" cap="none" spc="-2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resources,</a:t>
            </a:r>
            <a:r>
              <a:rPr kumimoji="0" lang="en-GB" sz="1200" b="0" i="0" u="none" strike="noStrike" kern="0" cap="none" spc="-4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there</a:t>
            </a:r>
            <a:r>
              <a:rPr kumimoji="0" lang="en-GB" sz="1200" b="0" i="0" u="none" strike="noStrike" kern="0" cap="none" spc="-35"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may</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 </a:t>
            </a:r>
            <a:r>
              <a:rPr kumimoji="0" lang="en-GB" sz="1200" b="0" i="0" u="none" strike="noStrike" kern="0" cap="none" spc="0" normalizeH="0" baseline="0" noProof="0" dirty="0">
                <a:ln>
                  <a:noFill/>
                </a:ln>
                <a:solidFill>
                  <a:sysClr val="windowText" lastClr="000000"/>
                </a:solidFill>
                <a:effectLst/>
                <a:uLnTx/>
                <a:uFillTx/>
                <a:latin typeface="Times New Roman"/>
                <a:ea typeface="+mn-ea"/>
                <a:cs typeface="Times New Roman"/>
              </a:rPr>
              <a:t>be </a:t>
            </a:r>
            <a:r>
              <a:rPr kumimoji="0" lang="en-GB" sz="1200" b="0" i="0" u="none" strike="noStrike" kern="0" cap="none" spc="0" normalizeH="0" baseline="0" noProof="0" dirty="0">
                <a:ln>
                  <a:noFill/>
                </a:ln>
                <a:solidFill>
                  <a:srgbClr val="1F487C"/>
                </a:solidFill>
                <a:effectLst/>
                <a:uLnTx/>
                <a:uFillTx/>
                <a:latin typeface="Times New Roman"/>
                <a:ea typeface="+mn-ea"/>
                <a:cs typeface="Times New Roman"/>
              </a:rPr>
              <a:t>priority</a:t>
            </a:r>
            <a:r>
              <a:rPr kumimoji="0" lang="en-GB" sz="1200" b="0" i="0" u="none" strike="noStrike" kern="0" cap="none" spc="-50" normalizeH="0" baseline="0" noProof="0" dirty="0">
                <a:ln>
                  <a:noFill/>
                </a:ln>
                <a:solidFill>
                  <a:srgbClr val="1F487C"/>
                </a:solidFill>
                <a:effectLst/>
                <a:uLnTx/>
                <a:uFillTx/>
                <a:latin typeface="Times New Roman"/>
                <a:ea typeface="+mn-ea"/>
                <a:cs typeface="Times New Roman"/>
              </a:rPr>
              <a:t> </a:t>
            </a:r>
            <a:r>
              <a:rPr kumimoji="0" lang="en-GB" sz="1200" b="0" i="0" u="none" strike="noStrike" kern="0" cap="none" spc="-10" normalizeH="0" baseline="0" noProof="0" dirty="0">
                <a:ln>
                  <a:noFill/>
                </a:ln>
                <a:solidFill>
                  <a:srgbClr val="1F487C"/>
                </a:solidFill>
                <a:effectLst/>
                <a:uLnTx/>
                <a:uFillTx/>
                <a:latin typeface="Times New Roman"/>
                <a:ea typeface="+mn-ea"/>
                <a:cs typeface="Times New Roman"/>
              </a:rPr>
              <a:t>inversions</a:t>
            </a:r>
            <a:r>
              <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rPr>
              <a:t>.</a:t>
            </a:r>
            <a:r>
              <a:rPr lang="en-US" altLang="zh-CN" sz="1200" kern="0" dirty="0">
                <a:ea typeface="宋体" charset="-122"/>
              </a:rPr>
              <a:t> t=3: MP task B is invoked, but cannot start running due to HP task A running</a:t>
            </a:r>
          </a:p>
          <a:p>
            <a:pPr marL="174625" marR="0" lvl="0" indent="0" defTabSz="914400" eaLnBrk="1" fontAlgn="auto" latinLnBrk="0" hangingPunct="1">
              <a:lnSpc>
                <a:spcPct val="100000"/>
              </a:lnSpc>
              <a:spcBef>
                <a:spcPts val="10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0" marR="0" lvl="0" indent="0" defTabSz="914400" eaLnBrk="1" fontAlgn="auto" latinLnBrk="0" hangingPunct="1">
              <a:lnSpc>
                <a:spcPct val="100000"/>
              </a:lnSpc>
              <a:spcBef>
                <a:spcPts val="120"/>
              </a:spcBef>
              <a:spcAft>
                <a:spcPts val="0"/>
              </a:spcAft>
              <a:buClrTx/>
              <a:buSzTx/>
              <a:buFontTx/>
              <a:buNone/>
              <a:tabLst/>
              <a:defRPr/>
            </a:pPr>
            <a:endParaRPr kumimoji="0" lang="en-GB" sz="1200" b="0" i="0" u="none" strike="noStrike" kern="0" cap="none" spc="-10" normalizeH="0" baseline="0" noProof="0" dirty="0">
              <a:ln>
                <a:noFill/>
              </a:ln>
              <a:solidFill>
                <a:sysClr val="windowText" lastClr="000000"/>
              </a:solidFill>
              <a:effectLst/>
              <a:uLnTx/>
              <a:uFillTx/>
              <a:latin typeface="Times New Roman"/>
              <a:ea typeface="+mn-ea"/>
              <a:cs typeface="Times New Roman"/>
            </a:endParaRPr>
          </a:p>
          <a:p>
            <a:pPr marL="174625" marR="0" lvl="0" indent="0" defTabSz="914400" eaLnBrk="1" fontAlgn="auto" latinLnBrk="0" hangingPunct="1">
              <a:lnSpc>
                <a:spcPts val="2760"/>
              </a:lnSpc>
              <a:spcBef>
                <a:spcPts val="0"/>
              </a:spcBef>
              <a:spcAft>
                <a:spcPts val="0"/>
              </a:spcAft>
              <a:buClrTx/>
              <a:buSzTx/>
              <a:buFontTx/>
              <a:buNone/>
              <a:tabLst/>
              <a:defRPr/>
            </a:pPr>
            <a:r>
              <a:rPr kumimoji="0" lang="en-GB" sz="1200" b="1" i="0" u="none" strike="noStrike" kern="0" cap="none" spc="-10" normalizeH="0" baseline="0" noProof="0" dirty="0">
                <a:ln>
                  <a:noFill/>
                </a:ln>
                <a:solidFill>
                  <a:srgbClr val="CC0000"/>
                </a:solidFill>
                <a:effectLst/>
                <a:uLnTx/>
                <a:uFillTx/>
                <a:latin typeface="Times New Roman"/>
                <a:ea typeface="+mn-ea"/>
                <a:cs typeface="Times New Roman"/>
              </a:rPr>
              <a:t>Example</a:t>
            </a:r>
            <a:endParaRPr kumimoji="0" lang="en-GB" sz="1200" b="0" i="0" u="none" strike="noStrike" kern="0" cap="none" spc="-10" normalizeH="0" baseline="0" noProof="0" dirty="0">
              <a:ln>
                <a:noFill/>
              </a:ln>
              <a:solidFill>
                <a:srgbClr val="CC0000"/>
              </a:solidFill>
              <a:effectLst/>
              <a:uLnTx/>
              <a:uFillTx/>
              <a:latin typeface="Times New Roman"/>
              <a:ea typeface="+mn-ea"/>
              <a:cs typeface="Times New Roman"/>
            </a:endParaRPr>
          </a:p>
          <a:p>
            <a:pPr marL="66675" marR="7392670" lvl="0" indent="8890" algn="just" defTabSz="914400" eaLnBrk="1" fontAlgn="auto" latinLnBrk="0" hangingPunct="1">
              <a:lnSpc>
                <a:spcPct val="220100"/>
              </a:lnSpc>
              <a:spcBef>
                <a:spcPts val="1000"/>
              </a:spcBef>
              <a:spcAft>
                <a:spcPts val="0"/>
              </a:spcAft>
              <a:buClrTx/>
              <a:buSzTx/>
              <a:buFontTx/>
              <a:buNone/>
              <a:tabLst/>
              <a:defRPr/>
            </a:pPr>
            <a:endParaRPr kumimoji="0" lang="en-GB" sz="1200" b="0" i="0" u="none" strike="noStrike" kern="0" cap="none" spc="0" normalizeH="0" baseline="-20833" noProof="0" dirty="0">
              <a:ln>
                <a:noFill/>
              </a:ln>
              <a:solidFill>
                <a:sysClr val="windowText" lastClr="000000"/>
              </a:solidFill>
              <a:effectLst/>
              <a:uLnTx/>
              <a:uFillTx/>
              <a:latin typeface="Times New Roman"/>
              <a:ea typeface="+mn-ea"/>
              <a:cs typeface="Times New Roman"/>
            </a:endParaRPr>
          </a:p>
          <a:p>
            <a:endParaRPr lang="en-SE" dirty="0"/>
          </a:p>
        </p:txBody>
      </p:sp>
    </p:spTree>
    <p:extLst>
      <p:ext uri="{BB962C8B-B14F-4D97-AF65-F5344CB8AC3E}">
        <p14:creationId xmlns:p14="http://schemas.microsoft.com/office/powerpoint/2010/main" val="33965024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eaLnBrk="1" hangingPunct="1"/>
                <a:r>
                  <a:rPr lang="en-GB" altLang="zh-CN" dirty="0">
                    <a:ea typeface="宋体" charset="-122"/>
                  </a:rPr>
                  <a:t>&lt;</a:t>
                </a:r>
              </a:p>
              <a:p>
                <a:pPr lvl="1" eaLnBrk="1" hangingPunct="1"/>
                <a:r>
                  <a:rPr lang="en-GB" altLang="zh-CN" dirty="0">
                    <a:ea typeface="宋体" charset="-122"/>
                  </a:rPr>
                  <a:t>HP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enters blue CS A before pink CS B, by calling wait(s</a:t>
                </a:r>
                <a:r>
                  <a:rPr lang="en-US" altLang="zh-CN" baseline="-25000" dirty="0">
                    <a:ea typeface="宋体" charset="-122"/>
                  </a:rPr>
                  <a:t>1</a:t>
                </a:r>
                <a:r>
                  <a:rPr lang="en-US" altLang="zh-CN" dirty="0">
                    <a:ea typeface="宋体" charset="-122"/>
                  </a:rPr>
                  <a:t>); wait(s</a:t>
                </a:r>
                <a:r>
                  <a:rPr lang="en-US" altLang="zh-CN" baseline="-25000" dirty="0">
                    <a:ea typeface="宋体" charset="-122"/>
                  </a:rPr>
                  <a:t>2</a:t>
                </a:r>
                <a:r>
                  <a:rPr lang="en-US" altLang="zh-CN" dirty="0">
                    <a:ea typeface="宋体" charset="-122"/>
                  </a:rPr>
                  <a:t>); signal(s</a:t>
                </a:r>
                <a:r>
                  <a:rPr lang="en-US" altLang="zh-CN" baseline="-25000" dirty="0">
                    <a:ea typeface="宋体" charset="-122"/>
                  </a:rPr>
                  <a:t>2</a:t>
                </a:r>
                <a:r>
                  <a:rPr lang="en-US" altLang="zh-CN" dirty="0">
                    <a:ea typeface="宋体" charset="-122"/>
                  </a:rPr>
                  <a:t>); signal(s</a:t>
                </a:r>
                <a:r>
                  <a:rPr lang="en-US" altLang="zh-CN" baseline="-25000" dirty="0">
                    <a:ea typeface="宋体" charset="-122"/>
                  </a:rPr>
                  <a:t>1</a:t>
                </a:r>
                <a:r>
                  <a:rPr lang="en-US" altLang="zh-CN" dirty="0">
                    <a:ea typeface="宋体" charset="-122"/>
                  </a:rPr>
                  <a:t>)</a:t>
                </a:r>
              </a:p>
              <a:p>
                <a:pPr lvl="1" eaLnBrk="1" hangingPunct="1"/>
                <a:r>
                  <a:rPr lang="en-GB" altLang="zh-CN" dirty="0">
                    <a:ea typeface="宋体" charset="-122"/>
                  </a:rPr>
                  <a:t>LP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enters pink CS B before blue CS A, by calling wait(s</a:t>
                </a:r>
                <a:r>
                  <a:rPr lang="en-US" altLang="zh-CN" baseline="-25000" dirty="0">
                    <a:ea typeface="宋体" charset="-122"/>
                  </a:rPr>
                  <a:t>2</a:t>
                </a:r>
                <a:r>
                  <a:rPr lang="en-US" altLang="zh-CN" dirty="0">
                    <a:ea typeface="宋体" charset="-122"/>
                  </a:rPr>
                  <a:t>); wait(s</a:t>
                </a:r>
                <a:r>
                  <a:rPr lang="en-US" altLang="zh-CN" baseline="-25000" dirty="0">
                    <a:ea typeface="宋体" charset="-122"/>
                  </a:rPr>
                  <a:t>1</a:t>
                </a:r>
                <a:r>
                  <a:rPr lang="en-US" altLang="zh-CN" dirty="0">
                    <a:ea typeface="宋体" charset="-122"/>
                  </a:rPr>
                  <a:t>); signal(s</a:t>
                </a:r>
                <a:r>
                  <a:rPr lang="en-US" altLang="zh-CN" baseline="-25000" dirty="0">
                    <a:ea typeface="宋体" charset="-122"/>
                  </a:rPr>
                  <a:t>1</a:t>
                </a:r>
                <a:r>
                  <a:rPr lang="en-US" altLang="zh-CN" dirty="0">
                    <a:ea typeface="宋体" charset="-122"/>
                  </a:rPr>
                  <a:t>); signal(s</a:t>
                </a:r>
                <a:r>
                  <a:rPr lang="en-US" altLang="zh-CN" baseline="-25000" dirty="0">
                    <a:ea typeface="宋体" charset="-122"/>
                  </a:rPr>
                  <a:t>2</a:t>
                </a:r>
                <a:r>
                  <a:rPr lang="en-US" altLang="zh-CN" dirty="0">
                    <a:ea typeface="宋体" charset="-122"/>
                  </a:rPr>
                  <a:t>)</a:t>
                </a:r>
              </a:p>
              <a:p>
                <a:pPr lvl="1" eaLnBrk="1" hangingPunct="1">
                  <a:defRPr/>
                </a:pPr>
                <a:endParaRPr lang="en-US" altLang="zh-CN" dirty="0">
                  <a:ea typeface="宋体" charset="-122"/>
                </a:endParaRPr>
              </a:p>
              <a:p>
                <a:pPr lvl="1" eaLnBrk="1" hangingPunct="1">
                  <a:defRPr/>
                </a:pPr>
                <a:r>
                  <a:rPr lang="en-US" altLang="zh-CN" dirty="0">
                    <a:ea typeface="宋体" charset="-122"/>
                  </a:rPr>
                  <a:t>Tasks must lock semaphores in a “pyramid” fashion</a:t>
                </a:r>
              </a:p>
              <a:p>
                <a:pPr lvl="2" eaLnBrk="1" hangingPunct="1">
                  <a:defRPr/>
                </a:pPr>
                <a:r>
                  <a:rPr lang="en-US" altLang="zh-CN" dirty="0">
                    <a:ea typeface="宋体" charset="-122"/>
                  </a:rPr>
                  <a:t>If we have two semaphores s</a:t>
                </a:r>
                <a:r>
                  <a:rPr lang="en-US" altLang="zh-CN" baseline="-25000" dirty="0">
                    <a:ea typeface="宋体" charset="-122"/>
                  </a:rPr>
                  <a:t>1 </a:t>
                </a:r>
                <a:r>
                  <a:rPr lang="en-US" altLang="zh-CN" dirty="0">
                    <a:ea typeface="宋体" charset="-122"/>
                  </a:rPr>
                  <a:t>and s</a:t>
                </a:r>
                <a:r>
                  <a:rPr lang="en-US" altLang="zh-CN" baseline="-25000" dirty="0">
                    <a:ea typeface="宋体" charset="-122"/>
                  </a:rPr>
                  <a:t>2</a:t>
                </a:r>
                <a:r>
                  <a:rPr lang="en-US" altLang="zh-CN" dirty="0">
                    <a:ea typeface="宋体" charset="-122"/>
                  </a:rPr>
                  <a:t>, then using PCP, this is a legal trace:</a:t>
                </a:r>
              </a:p>
              <a:p>
                <a:pPr lvl="3" eaLnBrk="1" hangingPunct="1">
                  <a:defRPr/>
                </a:pPr>
                <a:r>
                  <a:rPr lang="en-US" altLang="zh-CN" dirty="0">
                    <a:ea typeface="宋体" charset="-122"/>
                  </a:rPr>
                  <a:t>lock(s</a:t>
                </a:r>
                <a:r>
                  <a:rPr lang="en-US" altLang="zh-CN" baseline="-25000" dirty="0">
                    <a:ea typeface="宋体" charset="-122"/>
                  </a:rPr>
                  <a:t>1</a:t>
                </a:r>
                <a:r>
                  <a:rPr lang="en-US" altLang="zh-CN" dirty="0">
                    <a:ea typeface="宋体" charset="-122"/>
                  </a:rPr>
                  <a:t>)…lock(s</a:t>
                </a:r>
                <a:r>
                  <a:rPr lang="en-US" altLang="zh-CN" baseline="-25000" dirty="0">
                    <a:ea typeface="宋体" charset="-122"/>
                  </a:rPr>
                  <a:t>2</a:t>
                </a:r>
                <a:r>
                  <a:rPr lang="en-US" altLang="zh-CN" dirty="0">
                    <a:ea typeface="宋体" charset="-122"/>
                  </a:rPr>
                  <a:t>)…unlock(s</a:t>
                </a:r>
                <a:r>
                  <a:rPr lang="en-US" altLang="zh-CN" baseline="-25000" dirty="0">
                    <a:ea typeface="宋体" charset="-122"/>
                  </a:rPr>
                  <a:t>2</a:t>
                </a:r>
                <a:r>
                  <a:rPr lang="en-US" altLang="zh-CN" dirty="0">
                    <a:ea typeface="宋体" charset="-122"/>
                  </a:rPr>
                  <a:t>)…unlock(s</a:t>
                </a:r>
                <a:r>
                  <a:rPr lang="en-US" altLang="zh-CN" baseline="-25000" dirty="0">
                    <a:ea typeface="宋体" charset="-122"/>
                  </a:rPr>
                  <a:t>1</a:t>
                </a:r>
                <a:r>
                  <a:rPr lang="en-US" altLang="zh-CN" dirty="0">
                    <a:ea typeface="宋体" charset="-122"/>
                  </a:rPr>
                  <a:t>)</a:t>
                </a:r>
              </a:p>
              <a:p>
                <a:pPr lvl="2" eaLnBrk="1" hangingPunct="1">
                  <a:defRPr/>
                </a:pPr>
                <a:r>
                  <a:rPr lang="en-US" altLang="zh-CN" dirty="0">
                    <a:ea typeface="宋体" charset="-122"/>
                  </a:rPr>
                  <a:t>This is an illegal trace:</a:t>
                </a:r>
              </a:p>
              <a:p>
                <a:pPr lvl="3" eaLnBrk="1" hangingPunct="1">
                  <a:defRPr/>
                </a:pPr>
                <a:r>
                  <a:rPr lang="en-US" altLang="zh-CN" dirty="0">
                    <a:ea typeface="宋体" charset="-122"/>
                  </a:rPr>
                  <a:t>lock(s</a:t>
                </a:r>
                <a:r>
                  <a:rPr lang="en-US" altLang="zh-CN" baseline="-25000" dirty="0">
                    <a:ea typeface="宋体" charset="-122"/>
                  </a:rPr>
                  <a:t>1</a:t>
                </a:r>
                <a:r>
                  <a:rPr lang="en-US" altLang="zh-CN" dirty="0">
                    <a:ea typeface="宋体" charset="-122"/>
                  </a:rPr>
                  <a:t>)…lock(s</a:t>
                </a:r>
                <a:r>
                  <a:rPr lang="en-US" altLang="zh-CN" baseline="-25000" dirty="0">
                    <a:ea typeface="宋体" charset="-122"/>
                  </a:rPr>
                  <a:t>2</a:t>
                </a:r>
                <a:r>
                  <a:rPr lang="en-US" altLang="zh-CN" dirty="0">
                    <a:ea typeface="宋体" charset="-122"/>
                  </a:rPr>
                  <a:t>)…unlock(s</a:t>
                </a:r>
                <a:r>
                  <a:rPr lang="en-US" altLang="zh-CN" baseline="-25000" dirty="0">
                    <a:ea typeface="宋体" charset="-122"/>
                  </a:rPr>
                  <a:t>1</a:t>
                </a:r>
                <a:r>
                  <a:rPr lang="en-US" altLang="zh-CN" dirty="0">
                    <a:ea typeface="宋体" charset="-122"/>
                  </a:rPr>
                  <a:t>)…unlock(s</a:t>
                </a:r>
                <a:r>
                  <a:rPr lang="en-US" altLang="zh-CN" baseline="-25000" dirty="0">
                    <a:ea typeface="宋体" charset="-122"/>
                  </a:rPr>
                  <a:t>2</a:t>
                </a:r>
                <a:r>
                  <a:rPr lang="en-US" altLang="zh-CN" dirty="0">
                    <a:ea typeface="宋体" charset="-122"/>
                  </a:rPr>
                  <a:t>)</a:t>
                </a:r>
              </a:p>
              <a:p>
                <a:endParaRPr lang="en-SE" dirty="0"/>
              </a:p>
            </p:txBody>
          </p:sp>
        </mc:Choice>
        <mc:Fallback xmlns="">
          <p:sp>
            <p:nvSpPr>
              <p:cNvPr id="3" name="Notes Placeholder 2"/>
              <p:cNvSpPr>
                <a:spLocks noGrp="1"/>
              </p:cNvSpPr>
              <p:nvPr>
                <p:ph type="body" idx="1"/>
              </p:nvPr>
            </p:nvSpPr>
            <p:spPr/>
            <p:txBody>
              <a:bodyPr/>
              <a:lstStyle/>
              <a:p>
                <a:pPr lvl="1" eaLnBrk="1" hangingPunct="1"/>
                <a:r>
                  <a:rPr lang="en-GB" altLang="zh-CN" dirty="0">
                    <a:ea typeface="宋体" charset="-122"/>
                  </a:rPr>
                  <a:t>&lt;</a:t>
                </a:r>
              </a:p>
              <a:p>
                <a:pPr lvl="1" eaLnBrk="1" hangingPunct="1"/>
                <a:r>
                  <a:rPr lang="en-GB" altLang="zh-CN" dirty="0">
                    <a:ea typeface="宋体" charset="-122"/>
                  </a:rPr>
                  <a:t>HP task </a:t>
                </a:r>
                <a:r>
                  <a:rPr lang="en-GB" altLang="zh-CN" i="0">
                    <a:latin typeface="Cambria Math" panose="02040503050406030204" pitchFamily="18" charset="0"/>
                    <a:ea typeface="宋体" charset="-122"/>
                  </a:rPr>
                  <a:t>𝜏_1</a:t>
                </a:r>
                <a:r>
                  <a:rPr lang="en-US" altLang="zh-CN" dirty="0">
                    <a:ea typeface="宋体" charset="-122"/>
                  </a:rPr>
                  <a:t> enters blue CS A before pink CS B, by calling wait(s</a:t>
                </a:r>
                <a:r>
                  <a:rPr lang="en-US" altLang="zh-CN" baseline="-25000" dirty="0">
                    <a:ea typeface="宋体" charset="-122"/>
                  </a:rPr>
                  <a:t>1</a:t>
                </a:r>
                <a:r>
                  <a:rPr lang="en-US" altLang="zh-CN" dirty="0">
                    <a:ea typeface="宋体" charset="-122"/>
                  </a:rPr>
                  <a:t>); wait(s</a:t>
                </a:r>
                <a:r>
                  <a:rPr lang="en-US" altLang="zh-CN" baseline="-25000" dirty="0">
                    <a:ea typeface="宋体" charset="-122"/>
                  </a:rPr>
                  <a:t>2</a:t>
                </a:r>
                <a:r>
                  <a:rPr lang="en-US" altLang="zh-CN" dirty="0">
                    <a:ea typeface="宋体" charset="-122"/>
                  </a:rPr>
                  <a:t>); signal(s</a:t>
                </a:r>
                <a:r>
                  <a:rPr lang="en-US" altLang="zh-CN" baseline="-25000" dirty="0">
                    <a:ea typeface="宋体" charset="-122"/>
                  </a:rPr>
                  <a:t>2</a:t>
                </a:r>
                <a:r>
                  <a:rPr lang="en-US" altLang="zh-CN" dirty="0">
                    <a:ea typeface="宋体" charset="-122"/>
                  </a:rPr>
                  <a:t>); signal(s</a:t>
                </a:r>
                <a:r>
                  <a:rPr lang="en-US" altLang="zh-CN" baseline="-25000" dirty="0">
                    <a:ea typeface="宋体" charset="-122"/>
                  </a:rPr>
                  <a:t>1</a:t>
                </a:r>
                <a:r>
                  <a:rPr lang="en-US" altLang="zh-CN" dirty="0">
                    <a:ea typeface="宋体" charset="-122"/>
                  </a:rPr>
                  <a:t>)</a:t>
                </a:r>
              </a:p>
              <a:p>
                <a:pPr lvl="1" eaLnBrk="1" hangingPunct="1"/>
                <a:r>
                  <a:rPr lang="en-GB" altLang="zh-CN" dirty="0">
                    <a:ea typeface="宋体" charset="-122"/>
                  </a:rPr>
                  <a:t>LP task </a:t>
                </a:r>
                <a:r>
                  <a:rPr lang="en-GB" altLang="zh-CN" i="0">
                    <a:latin typeface="Cambria Math" panose="02040503050406030204" pitchFamily="18" charset="0"/>
                    <a:ea typeface="宋体" charset="-122"/>
                  </a:rPr>
                  <a:t>𝜏_1</a:t>
                </a:r>
                <a:r>
                  <a:rPr lang="en-US" altLang="zh-CN" dirty="0">
                    <a:ea typeface="宋体" charset="-122"/>
                  </a:rPr>
                  <a:t> enters pink CS B before blue CS A, by calling wait(s</a:t>
                </a:r>
                <a:r>
                  <a:rPr lang="en-US" altLang="zh-CN" baseline="-25000" dirty="0">
                    <a:ea typeface="宋体" charset="-122"/>
                  </a:rPr>
                  <a:t>2</a:t>
                </a:r>
                <a:r>
                  <a:rPr lang="en-US" altLang="zh-CN" dirty="0">
                    <a:ea typeface="宋体" charset="-122"/>
                  </a:rPr>
                  <a:t>); wait(s</a:t>
                </a:r>
                <a:r>
                  <a:rPr lang="en-US" altLang="zh-CN" baseline="-25000" dirty="0">
                    <a:ea typeface="宋体" charset="-122"/>
                  </a:rPr>
                  <a:t>1</a:t>
                </a:r>
                <a:r>
                  <a:rPr lang="en-US" altLang="zh-CN" dirty="0">
                    <a:ea typeface="宋体" charset="-122"/>
                  </a:rPr>
                  <a:t>); signal(s</a:t>
                </a:r>
                <a:r>
                  <a:rPr lang="en-US" altLang="zh-CN" baseline="-25000" dirty="0">
                    <a:ea typeface="宋体" charset="-122"/>
                  </a:rPr>
                  <a:t>1</a:t>
                </a:r>
                <a:r>
                  <a:rPr lang="en-US" altLang="zh-CN" dirty="0">
                    <a:ea typeface="宋体" charset="-122"/>
                  </a:rPr>
                  <a:t>); signal(s</a:t>
                </a:r>
                <a:r>
                  <a:rPr lang="en-US" altLang="zh-CN" baseline="-25000" dirty="0">
                    <a:ea typeface="宋体" charset="-122"/>
                  </a:rPr>
                  <a:t>2</a:t>
                </a:r>
                <a:r>
                  <a:rPr lang="en-US" altLang="zh-CN" dirty="0">
                    <a:ea typeface="宋体" charset="-122"/>
                  </a:rPr>
                  <a:t>)</a:t>
                </a:r>
              </a:p>
              <a:p>
                <a:pPr lvl="1" eaLnBrk="1" hangingPunct="1">
                  <a:defRPr/>
                </a:pPr>
                <a:endParaRPr lang="en-US" altLang="zh-CN" dirty="0">
                  <a:ea typeface="宋体" charset="-122"/>
                </a:endParaRPr>
              </a:p>
              <a:p>
                <a:pPr lvl="1" eaLnBrk="1" hangingPunct="1">
                  <a:defRPr/>
                </a:pPr>
                <a:r>
                  <a:rPr lang="en-US" altLang="zh-CN" dirty="0">
                    <a:ea typeface="宋体" charset="-122"/>
                  </a:rPr>
                  <a:t>Tasks must lock semaphores in a “pyramid” fashion</a:t>
                </a:r>
              </a:p>
              <a:p>
                <a:pPr lvl="2" eaLnBrk="1" hangingPunct="1">
                  <a:defRPr/>
                </a:pPr>
                <a:r>
                  <a:rPr lang="en-US" altLang="zh-CN" dirty="0">
                    <a:ea typeface="宋体" charset="-122"/>
                  </a:rPr>
                  <a:t>If we have two semaphores s</a:t>
                </a:r>
                <a:r>
                  <a:rPr lang="en-US" altLang="zh-CN" baseline="-25000" dirty="0">
                    <a:ea typeface="宋体" charset="-122"/>
                  </a:rPr>
                  <a:t>1 </a:t>
                </a:r>
                <a:r>
                  <a:rPr lang="en-US" altLang="zh-CN" dirty="0">
                    <a:ea typeface="宋体" charset="-122"/>
                  </a:rPr>
                  <a:t>and s</a:t>
                </a:r>
                <a:r>
                  <a:rPr lang="en-US" altLang="zh-CN" baseline="-25000" dirty="0">
                    <a:ea typeface="宋体" charset="-122"/>
                  </a:rPr>
                  <a:t>2</a:t>
                </a:r>
                <a:r>
                  <a:rPr lang="en-US" altLang="zh-CN" dirty="0">
                    <a:ea typeface="宋体" charset="-122"/>
                  </a:rPr>
                  <a:t>, then using PCP, this is a legal trace:</a:t>
                </a:r>
              </a:p>
              <a:p>
                <a:pPr lvl="3" eaLnBrk="1" hangingPunct="1">
                  <a:defRPr/>
                </a:pPr>
                <a:r>
                  <a:rPr lang="en-US" altLang="zh-CN" dirty="0">
                    <a:ea typeface="宋体" charset="-122"/>
                  </a:rPr>
                  <a:t>lock(s</a:t>
                </a:r>
                <a:r>
                  <a:rPr lang="en-US" altLang="zh-CN" baseline="-25000" dirty="0">
                    <a:ea typeface="宋体" charset="-122"/>
                  </a:rPr>
                  <a:t>1</a:t>
                </a:r>
                <a:r>
                  <a:rPr lang="en-US" altLang="zh-CN" dirty="0">
                    <a:ea typeface="宋体" charset="-122"/>
                  </a:rPr>
                  <a:t>)…lock(s</a:t>
                </a:r>
                <a:r>
                  <a:rPr lang="en-US" altLang="zh-CN" baseline="-25000" dirty="0">
                    <a:ea typeface="宋体" charset="-122"/>
                  </a:rPr>
                  <a:t>2</a:t>
                </a:r>
                <a:r>
                  <a:rPr lang="en-US" altLang="zh-CN" dirty="0">
                    <a:ea typeface="宋体" charset="-122"/>
                  </a:rPr>
                  <a:t>)…unlock(s</a:t>
                </a:r>
                <a:r>
                  <a:rPr lang="en-US" altLang="zh-CN" baseline="-25000" dirty="0">
                    <a:ea typeface="宋体" charset="-122"/>
                  </a:rPr>
                  <a:t>2</a:t>
                </a:r>
                <a:r>
                  <a:rPr lang="en-US" altLang="zh-CN" dirty="0">
                    <a:ea typeface="宋体" charset="-122"/>
                  </a:rPr>
                  <a:t>)…unlock(s</a:t>
                </a:r>
                <a:r>
                  <a:rPr lang="en-US" altLang="zh-CN" baseline="-25000" dirty="0">
                    <a:ea typeface="宋体" charset="-122"/>
                  </a:rPr>
                  <a:t>1</a:t>
                </a:r>
                <a:r>
                  <a:rPr lang="en-US" altLang="zh-CN" dirty="0">
                    <a:ea typeface="宋体" charset="-122"/>
                  </a:rPr>
                  <a:t>)</a:t>
                </a:r>
              </a:p>
              <a:p>
                <a:pPr lvl="2" eaLnBrk="1" hangingPunct="1">
                  <a:defRPr/>
                </a:pPr>
                <a:r>
                  <a:rPr lang="en-US" altLang="zh-CN" dirty="0">
                    <a:ea typeface="宋体" charset="-122"/>
                  </a:rPr>
                  <a:t>This is an illegal trace:</a:t>
                </a:r>
              </a:p>
              <a:p>
                <a:pPr lvl="3" eaLnBrk="1" hangingPunct="1">
                  <a:defRPr/>
                </a:pPr>
                <a:r>
                  <a:rPr lang="en-US" altLang="zh-CN" dirty="0">
                    <a:ea typeface="宋体" charset="-122"/>
                  </a:rPr>
                  <a:t>lock(s</a:t>
                </a:r>
                <a:r>
                  <a:rPr lang="en-US" altLang="zh-CN" baseline="-25000" dirty="0">
                    <a:ea typeface="宋体" charset="-122"/>
                  </a:rPr>
                  <a:t>1</a:t>
                </a:r>
                <a:r>
                  <a:rPr lang="en-US" altLang="zh-CN" dirty="0">
                    <a:ea typeface="宋体" charset="-122"/>
                  </a:rPr>
                  <a:t>)…lock(s</a:t>
                </a:r>
                <a:r>
                  <a:rPr lang="en-US" altLang="zh-CN" baseline="-25000" dirty="0">
                    <a:ea typeface="宋体" charset="-122"/>
                  </a:rPr>
                  <a:t>2</a:t>
                </a:r>
                <a:r>
                  <a:rPr lang="en-US" altLang="zh-CN" dirty="0">
                    <a:ea typeface="宋体" charset="-122"/>
                  </a:rPr>
                  <a:t>)…unlock(s</a:t>
                </a:r>
                <a:r>
                  <a:rPr lang="en-US" altLang="zh-CN" baseline="-25000" dirty="0">
                    <a:ea typeface="宋体" charset="-122"/>
                  </a:rPr>
                  <a:t>1</a:t>
                </a:r>
                <a:r>
                  <a:rPr lang="en-US" altLang="zh-CN" dirty="0">
                    <a:ea typeface="宋体" charset="-122"/>
                  </a:rPr>
                  <a:t>)…unlock(s</a:t>
                </a:r>
                <a:r>
                  <a:rPr lang="en-US" altLang="zh-CN" baseline="-25000" dirty="0">
                    <a:ea typeface="宋体" charset="-122"/>
                  </a:rPr>
                  <a:t>2</a:t>
                </a:r>
                <a:r>
                  <a:rPr lang="en-US" altLang="zh-CN" dirty="0">
                    <a:ea typeface="宋体" charset="-122"/>
                  </a:rPr>
                  <a:t>)</a:t>
                </a:r>
              </a:p>
              <a:p>
                <a:endParaRPr lang="en-SE" dirty="0"/>
              </a:p>
            </p:txBody>
          </p:sp>
        </mc:Fallback>
      </mc:AlternateContent>
    </p:spTree>
    <p:extLst>
      <p:ext uri="{BB962C8B-B14F-4D97-AF65-F5344CB8AC3E}">
        <p14:creationId xmlns:p14="http://schemas.microsoft.com/office/powerpoint/2010/main" val="1358769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96</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When a task locks a semaphore, it inherits the highest priority of all tasks blocked waiting for the semaphore</a:t>
            </a:r>
          </a:p>
          <a:p>
            <a:endParaRPr lang="en-GB" dirty="0"/>
          </a:p>
          <a:p>
            <a:r>
              <a:rPr lang="en-GB" dirty="0"/>
              <a:t>We consider two Resource Access Protocols that can prevent priority inversions and/or deadlocks.</a:t>
            </a:r>
          </a:p>
          <a:p>
            <a:r>
              <a:rPr lang="en-GB" dirty="0"/>
              <a:t>Priority Inheritance Protocol</a:t>
            </a:r>
          </a:p>
          <a:p>
            <a:r>
              <a:rPr lang="en-GB" dirty="0"/>
              <a:t>Priority Ceiling Protocol</a:t>
            </a:r>
          </a:p>
          <a:p>
            <a:pPr algn="l"/>
            <a:endParaRPr lang="en-SE" sz="1800" b="0" i="0" u="none" strike="noStrike" baseline="0" dirty="0">
              <a:solidFill>
                <a:srgbClr val="000000"/>
              </a:solidFill>
              <a:latin typeface="Gill Sans Nova Light" panose="020B0302020104020203" pitchFamily="34" charset="0"/>
            </a:endParaRPr>
          </a:p>
          <a:p>
            <a:r>
              <a:rPr lang="en-GB" sz="1800" b="0" i="0" u="none" strike="noStrike" baseline="0" dirty="0">
                <a:latin typeface="Gill Sans Nova Light" panose="020B0302020104020203" pitchFamily="34" charset="0"/>
              </a:rPr>
              <a:t>When a task locks a semaphore, it inherits the highest priority of all tasks blocked waiting for the semaphore</a:t>
            </a:r>
          </a:p>
          <a:p>
            <a:r>
              <a:rPr lang="en-GB" sz="1800" b="0" i="0" u="none" strike="noStrike" baseline="0" dirty="0">
                <a:latin typeface="Arial" panose="020B0604020202020204" pitchFamily="34" charset="0"/>
              </a:rPr>
              <a:t>•</a:t>
            </a:r>
            <a:r>
              <a:rPr lang="en-GB" sz="1800" b="0" i="0" u="none" strike="noStrike" baseline="0" dirty="0">
                <a:latin typeface="Gill Sans Nova Light" panose="020B0302020104020203" pitchFamily="34" charset="0"/>
              </a:rPr>
              <a:t>A task in a CS increases its priority if it blocks other higher priority tasks, by inheriting the highest priority among those tasks it blocks </a:t>
            </a:r>
          </a:p>
          <a:p>
            <a:endParaRPr lang="en-SE" sz="1800" b="0" i="0" u="none" strike="noStrike" baseline="0" dirty="0">
              <a:latin typeface="Gill Sans Nova Light" panose="020B0302020104020203" pitchFamily="34" charset="0"/>
            </a:endParaRPr>
          </a:p>
          <a:p>
            <a:endParaRPr lang="en-GB" dirty="0"/>
          </a:p>
          <a:p>
            <a:endParaRPr lang="zh-CN" altLang="zh-CN" dirty="0"/>
          </a:p>
        </p:txBody>
      </p:sp>
    </p:spTree>
    <p:extLst>
      <p:ext uri="{BB962C8B-B14F-4D97-AF65-F5344CB8AC3E}">
        <p14:creationId xmlns:p14="http://schemas.microsoft.com/office/powerpoint/2010/main" val="2891577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04800" marR="139065" lvl="0" indent="-254635" algn="just" defTabSz="914400" rtl="0" eaLnBrk="0" fontAlgn="base" latinLnBrk="0" hangingPunct="0">
                  <a:lnSpc>
                    <a:spcPct val="100000"/>
                  </a:lnSpc>
                  <a:spcBef>
                    <a:spcPts val="105"/>
                  </a:spcBef>
                  <a:spcAft>
                    <a:spcPct val="0"/>
                  </a:spcAft>
                  <a:buClr>
                    <a:srgbClr val="000000"/>
                  </a:buClr>
                  <a:buSzTx/>
                  <a:buFontTx/>
                  <a:buAutoNum type="arabicPeriod"/>
                  <a:tabLst>
                    <a:tab pos="304800" algn="l"/>
                  </a:tabLst>
                  <a:defRPr/>
                </a:pPr>
                <a:r>
                  <a:rPr lang="en-US" altLang="zh-CN" sz="4000" dirty="0">
                    <a:ea typeface="宋体" charset="-122"/>
                  </a:rPr>
                  <a:t>when </a:t>
                </a:r>
                <a14:m>
                  <m:oMath xmlns:m="http://schemas.openxmlformats.org/officeDocument/2006/math">
                    <m:sSub>
                      <m:sSubPr>
                        <m:ctrlPr>
                          <a:rPr lang="en-GB" sz="4000" b="0" i="1" kern="100" dirty="0" smtClean="0">
                            <a:latin typeface="Cambria Math" panose="02040503050406030204" pitchFamily="18" charset="0"/>
                            <a:ea typeface="宋体"/>
                            <a:cs typeface="Times New Roman"/>
                          </a:rPr>
                        </m:ctrlPr>
                      </m:sSubPr>
                      <m:e>
                        <m:r>
                          <a:rPr lang="el-GR" sz="4000" i="1" kern="100" dirty="0" smtClean="0">
                            <a:latin typeface="Cambria Math" panose="02040503050406030204" pitchFamily="18" charset="0"/>
                            <a:ea typeface="宋体"/>
                            <a:cs typeface="Times New Roman"/>
                          </a:rPr>
                          <m:t>𝜏</m:t>
                        </m:r>
                      </m:e>
                      <m:sub>
                        <m:r>
                          <a:rPr lang="en-GB" sz="4000" b="0" i="1" kern="100" dirty="0" smtClean="0">
                            <a:latin typeface="Cambria Math" panose="02040503050406030204" pitchFamily="18" charset="0"/>
                            <a:ea typeface="宋体"/>
                            <a:cs typeface="Times New Roman"/>
                          </a:rPr>
                          <m:t>𝑖</m:t>
                        </m:r>
                      </m:sub>
                    </m:sSub>
                  </m:oMath>
                </a14:m>
                <a:r>
                  <a:rPr lang="en-US" altLang="zh-CN" sz="4000" baseline="-25000" dirty="0">
                    <a:ea typeface="宋体" charset="-122"/>
                  </a:rPr>
                  <a:t> </a:t>
                </a:r>
                <a:r>
                  <a:rPr lang="en-US" altLang="zh-CN" sz="4000" dirty="0">
                    <a:ea typeface="宋体" charset="-122"/>
                  </a:rPr>
                  <a:t>is blocked on </a:t>
                </a:r>
                <a14:m>
                  <m:oMath xmlns:m="http://schemas.openxmlformats.org/officeDocument/2006/math">
                    <m:sSub>
                      <m:sSubPr>
                        <m:ctrlPr>
                          <a:rPr lang="en-GB" sz="4000" i="1">
                            <a:latin typeface="Cambria Math" panose="02040503050406030204" pitchFamily="18" charset="0"/>
                          </a:rPr>
                        </m:ctrlPr>
                      </m:sSubPr>
                      <m:e>
                        <m:r>
                          <a:rPr lang="en-GB" sz="4000" i="1">
                            <a:latin typeface="Cambria Math" panose="02040503050406030204" pitchFamily="18" charset="0"/>
                          </a:rPr>
                          <m:t>𝑠</m:t>
                        </m:r>
                      </m:e>
                      <m:sub>
                        <m:r>
                          <a:rPr lang="en-GB" sz="4000" i="1">
                            <a:latin typeface="Cambria Math" panose="02040503050406030204" pitchFamily="18" charset="0"/>
                          </a:rPr>
                          <m:t>𝑘</m:t>
                        </m:r>
                      </m:sub>
                    </m:sSub>
                  </m:oMath>
                </a14:m>
                <a:r>
                  <a:rPr lang="en-US" altLang="zh-CN" sz="4000" dirty="0">
                    <a:ea typeface="宋体" charset="-122"/>
                  </a:rPr>
                  <a:t>, the lower-priority task currently holding </a:t>
                </a:r>
                <a14:m>
                  <m:oMath xmlns:m="http://schemas.openxmlformats.org/officeDocument/2006/math">
                    <m:sSub>
                      <m:sSubPr>
                        <m:ctrlPr>
                          <a:rPr lang="en-GB" sz="4000" i="1">
                            <a:latin typeface="Cambria Math" panose="02040503050406030204" pitchFamily="18" charset="0"/>
                          </a:rPr>
                        </m:ctrlPr>
                      </m:sSubPr>
                      <m:e>
                        <m:r>
                          <a:rPr lang="en-GB" sz="4000" i="1">
                            <a:latin typeface="Cambria Math" panose="02040503050406030204" pitchFamily="18" charset="0"/>
                          </a:rPr>
                          <m:t>𝑠</m:t>
                        </m:r>
                      </m:e>
                      <m:sub>
                        <m:r>
                          <a:rPr lang="en-GB" sz="4000" i="1">
                            <a:latin typeface="Cambria Math" panose="02040503050406030204" pitchFamily="18" charset="0"/>
                          </a:rPr>
                          <m:t>𝑘</m:t>
                        </m:r>
                      </m:sub>
                    </m:sSub>
                  </m:oMath>
                </a14:m>
                <a:r>
                  <a:rPr lang="en-US" altLang="zh-CN" sz="4000" dirty="0">
                    <a:ea typeface="宋体" charset="-122"/>
                  </a:rPr>
                  <a:t> inherits </a:t>
                </a:r>
                <a14:m>
                  <m:oMath xmlns:m="http://schemas.openxmlformats.org/officeDocument/2006/math">
                    <m:sSub>
                      <m:sSubPr>
                        <m:ctrlPr>
                          <a:rPr lang="en-GB" sz="4000" i="1" kern="100" dirty="0">
                            <a:latin typeface="Cambria Math" panose="02040503050406030204" pitchFamily="18" charset="0"/>
                            <a:ea typeface="宋体"/>
                            <a:cs typeface="Times New Roman"/>
                          </a:rPr>
                        </m:ctrlPr>
                      </m:sSubPr>
                      <m:e>
                        <m:r>
                          <a:rPr lang="el-GR" sz="4000" i="1" kern="100" dirty="0">
                            <a:latin typeface="Cambria Math" panose="02040503050406030204" pitchFamily="18" charset="0"/>
                            <a:ea typeface="宋体"/>
                            <a:cs typeface="Times New Roman"/>
                          </a:rPr>
                          <m:t>𝜏</m:t>
                        </m:r>
                      </m:e>
                      <m:sub>
                        <m:r>
                          <a:rPr lang="en-GB" sz="4000" i="1" kern="100" dirty="0">
                            <a:latin typeface="Cambria Math" panose="02040503050406030204" pitchFamily="18" charset="0"/>
                            <a:ea typeface="宋体"/>
                            <a:cs typeface="Times New Roman"/>
                          </a:rPr>
                          <m:t>𝑖</m:t>
                        </m:r>
                      </m:sub>
                    </m:sSub>
                  </m:oMath>
                </a14:m>
                <a:r>
                  <a:rPr lang="en-US" altLang="zh-CN" sz="4000" dirty="0">
                    <a:ea typeface="宋体" charset="-122"/>
                  </a:rPr>
                  <a:t>’s priority</a:t>
                </a:r>
                <a:r>
                  <a:rPr lang="en-US" altLang="zh-CN" sz="4000" baseline="-25000" dirty="0">
                    <a:ea typeface="宋体" charset="-122"/>
                  </a:rPr>
                  <a:t> </a:t>
                </a:r>
                <a:endParaRPr lang="zh-CN" altLang="zh-CN" sz="4000" dirty="0">
                  <a:ea typeface="宋体" charset="-122"/>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r>
                  <a:rPr lang="en-GB" sz="2000" b="1" u="sng" dirty="0">
                    <a:solidFill>
                      <a:srgbClr val="1F487C"/>
                    </a:solidFill>
                    <a:uFill>
                      <a:solidFill>
                        <a:srgbClr val="1F487C"/>
                      </a:solidFill>
                    </a:uFill>
                    <a:latin typeface="Times New Roman"/>
                    <a:cs typeface="Times New Roman"/>
                  </a:rPr>
                  <a:t>Scheduling</a:t>
                </a:r>
                <a:r>
                  <a:rPr lang="en-GB" sz="2000" b="1" u="sng" spc="-3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80" dirty="0">
                    <a:solidFill>
                      <a:srgbClr val="1F487C"/>
                    </a:solidFill>
                    <a:latin typeface="Times New Roman"/>
                    <a:cs typeface="Times New Roman"/>
                  </a:rPr>
                  <a:t> </a:t>
                </a:r>
                <a:r>
                  <a:rPr lang="en-GB" sz="2000" dirty="0">
                    <a:latin typeface="Times New Roman"/>
                    <a:cs typeface="Times New Roman"/>
                  </a:rPr>
                  <a:t>Ready</a:t>
                </a:r>
                <a:r>
                  <a:rPr lang="en-GB" sz="2000" spc="-15" dirty="0">
                    <a:latin typeface="Times New Roman"/>
                    <a:cs typeface="Times New Roman"/>
                  </a:rPr>
                  <a:t> </a:t>
                </a:r>
                <a:r>
                  <a:rPr lang="en-GB" sz="2000" dirty="0">
                    <a:latin typeface="Times New Roman"/>
                    <a:cs typeface="Times New Roman"/>
                  </a:rPr>
                  <a:t>jobs</a:t>
                </a:r>
                <a:r>
                  <a:rPr lang="en-GB" sz="2000" spc="-40" dirty="0">
                    <a:latin typeface="Times New Roman"/>
                    <a:cs typeface="Times New Roman"/>
                  </a:rPr>
                  <a:t> </a:t>
                </a:r>
                <a:r>
                  <a:rPr lang="en-GB" sz="2000" dirty="0">
                    <a:latin typeface="Times New Roman"/>
                    <a:cs typeface="Times New Roman"/>
                  </a:rPr>
                  <a:t>are</a:t>
                </a:r>
                <a:r>
                  <a:rPr lang="en-GB" sz="2000" spc="-15" dirty="0">
                    <a:latin typeface="Times New Roman"/>
                    <a:cs typeface="Times New Roman"/>
                  </a:rPr>
                  <a:t> </a:t>
                </a:r>
                <a:r>
                  <a:rPr lang="en-GB" sz="2000" dirty="0">
                    <a:latin typeface="Times New Roman"/>
                    <a:cs typeface="Times New Roman"/>
                  </a:rPr>
                  <a:t>scheduled</a:t>
                </a:r>
                <a:r>
                  <a:rPr lang="en-GB" sz="2000" spc="-40" dirty="0">
                    <a:latin typeface="Times New Roman"/>
                    <a:cs typeface="Times New Roman"/>
                  </a:rPr>
                  <a:t> </a:t>
                </a:r>
                <a:r>
                  <a:rPr lang="en-GB" sz="2000" dirty="0">
                    <a:latin typeface="Times New Roman"/>
                    <a:cs typeface="Times New Roman"/>
                  </a:rPr>
                  <a:t>on</a:t>
                </a:r>
                <a:r>
                  <a:rPr lang="en-GB" sz="2000" spc="-5" dirty="0">
                    <a:latin typeface="Times New Roman"/>
                    <a:cs typeface="Times New Roman"/>
                  </a:rPr>
                  <a:t> </a:t>
                </a:r>
                <a:r>
                  <a:rPr lang="en-GB" sz="2000" dirty="0">
                    <a:latin typeface="Times New Roman"/>
                    <a:cs typeface="Times New Roman"/>
                  </a:rPr>
                  <a:t>the</a:t>
                </a:r>
                <a:r>
                  <a:rPr lang="en-GB" sz="2000" spc="-30" dirty="0">
                    <a:latin typeface="Times New Roman"/>
                    <a:cs typeface="Times New Roman"/>
                  </a:rPr>
                  <a:t> </a:t>
                </a:r>
                <a:r>
                  <a:rPr lang="en-GB" sz="2000" dirty="0">
                    <a:latin typeface="Times New Roman"/>
                    <a:cs typeface="Times New Roman"/>
                  </a:rPr>
                  <a:t>processor</a:t>
                </a:r>
                <a:r>
                  <a:rPr lang="en-GB" sz="2000" spc="-45" dirty="0">
                    <a:latin typeface="Times New Roman"/>
                    <a:cs typeface="Times New Roman"/>
                  </a:rPr>
                  <a:t> </a:t>
                </a:r>
                <a:r>
                  <a:rPr lang="en-GB" sz="2000" dirty="0" err="1">
                    <a:latin typeface="Times New Roman"/>
                    <a:cs typeface="Times New Roman"/>
                  </a:rPr>
                  <a:t>preemptively</a:t>
                </a:r>
                <a:r>
                  <a:rPr lang="en-GB" sz="2000" spc="-50" dirty="0">
                    <a:latin typeface="Times New Roman"/>
                    <a:cs typeface="Times New Roman"/>
                  </a:rPr>
                  <a:t> </a:t>
                </a:r>
                <a:r>
                  <a:rPr lang="en-GB" sz="2000" dirty="0">
                    <a:latin typeface="Times New Roman"/>
                    <a:cs typeface="Times New Roman"/>
                  </a:rPr>
                  <a:t>in</a:t>
                </a:r>
                <a:r>
                  <a:rPr lang="en-GB" sz="2000" spc="-15" dirty="0">
                    <a:latin typeface="Times New Roman"/>
                    <a:cs typeface="Times New Roman"/>
                  </a:rPr>
                  <a:t> </a:t>
                </a:r>
                <a:r>
                  <a:rPr lang="en-GB" sz="2000" spc="-50" dirty="0">
                    <a:latin typeface="Times New Roman"/>
                    <a:cs typeface="Times New Roman"/>
                  </a:rPr>
                  <a:t>a </a:t>
                </a:r>
                <a:r>
                  <a:rPr lang="en-GB" sz="2000" spc="-10" dirty="0">
                    <a:latin typeface="Times New Roman"/>
                    <a:cs typeface="Times New Roman"/>
                  </a:rPr>
                  <a:t>priority-</a:t>
                </a:r>
                <a:r>
                  <a:rPr lang="en-GB" sz="2000" dirty="0">
                    <a:latin typeface="Times New Roman"/>
                    <a:cs typeface="Times New Roman"/>
                  </a:rPr>
                  <a:t>driven</a:t>
                </a:r>
                <a:r>
                  <a:rPr lang="en-GB" sz="2000" spc="-55" dirty="0">
                    <a:latin typeface="Times New Roman"/>
                    <a:cs typeface="Times New Roman"/>
                  </a:rPr>
                  <a:t> </a:t>
                </a:r>
                <a:r>
                  <a:rPr lang="en-GB" sz="2000" dirty="0">
                    <a:latin typeface="Times New Roman"/>
                    <a:cs typeface="Times New Roman"/>
                  </a:rPr>
                  <a:t>manner</a:t>
                </a:r>
                <a:r>
                  <a:rPr lang="en-GB" sz="2000" spc="-15" dirty="0">
                    <a:latin typeface="Times New Roman"/>
                    <a:cs typeface="Times New Roman"/>
                  </a:rPr>
                  <a:t> </a:t>
                </a:r>
                <a:r>
                  <a:rPr lang="en-GB" sz="2000" dirty="0">
                    <a:latin typeface="Times New Roman"/>
                    <a:cs typeface="Times New Roman"/>
                  </a:rPr>
                  <a:t>according</a:t>
                </a:r>
                <a:r>
                  <a:rPr lang="en-GB" sz="2000" spc="-40"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their</a:t>
                </a:r>
                <a:r>
                  <a:rPr lang="en-GB" sz="2000" spc="-30" dirty="0">
                    <a:latin typeface="Times New Roman"/>
                    <a:cs typeface="Times New Roman"/>
                  </a:rPr>
                  <a:t> </a:t>
                </a:r>
                <a:r>
                  <a:rPr lang="en-GB" sz="2000" dirty="0">
                    <a:latin typeface="Times New Roman"/>
                    <a:cs typeface="Times New Roman"/>
                  </a:rPr>
                  <a:t>current</a:t>
                </a:r>
                <a:r>
                  <a:rPr lang="en-GB" sz="2000" spc="-55" dirty="0">
                    <a:latin typeface="Times New Roman"/>
                    <a:cs typeface="Times New Roman"/>
                  </a:rPr>
                  <a:t> </a:t>
                </a:r>
                <a:r>
                  <a:rPr lang="en-GB" sz="2000" dirty="0">
                    <a:latin typeface="Times New Roman"/>
                    <a:cs typeface="Times New Roman"/>
                  </a:rPr>
                  <a:t>priorities.</a:t>
                </a:r>
                <a:r>
                  <a:rPr lang="en-GB" sz="2000" spc="340" dirty="0">
                    <a:latin typeface="Times New Roman"/>
                    <a:cs typeface="Times New Roman"/>
                  </a:rPr>
                  <a:t>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release</a:t>
                </a:r>
                <a:r>
                  <a:rPr lang="en-GB" sz="2000" spc="-3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spc="-25" dirty="0">
                    <a:latin typeface="Times New Roman"/>
                    <a:cs typeface="Times New Roman"/>
                  </a:rPr>
                  <a:t>t, </a:t>
                </a:r>
                <a:r>
                  <a:rPr lang="en-GB" sz="2000" dirty="0">
                    <a:latin typeface="Times New Roman"/>
                    <a:cs typeface="Times New Roman"/>
                  </a:rPr>
                  <a:t>the</a:t>
                </a:r>
                <a:r>
                  <a:rPr lang="en-GB" sz="2000" spc="-35" dirty="0">
                    <a:latin typeface="Times New Roman"/>
                    <a:cs typeface="Times New Roman"/>
                  </a:rPr>
                  <a:t> </a:t>
                </a:r>
                <a:r>
                  <a:rPr lang="en-GB" sz="2000" dirty="0">
                    <a:latin typeface="Times New Roman"/>
                    <a:cs typeface="Times New Roman"/>
                  </a:rPr>
                  <a:t>current</a:t>
                </a:r>
                <a:r>
                  <a:rPr lang="en-GB" sz="2000" spc="-45" dirty="0">
                    <a:latin typeface="Times New Roman"/>
                    <a:cs typeface="Times New Roman"/>
                  </a:rPr>
                  <a:t> </a:t>
                </a:r>
                <a:r>
                  <a:rPr lang="en-GB" sz="2000" dirty="0">
                    <a:latin typeface="Times New Roman"/>
                    <a:cs typeface="Times New Roman"/>
                  </a:rPr>
                  <a:t>priority</a:t>
                </a:r>
                <a:r>
                  <a:rPr lang="en-GB" sz="2000" spc="-55" dirty="0">
                    <a:latin typeface="Times New Roman"/>
                    <a:cs typeface="Times New Roman"/>
                  </a:rPr>
                  <a:t> </a:t>
                </a:r>
                <a:r>
                  <a:rPr lang="en-GB" sz="2000" dirty="0">
                    <a:latin typeface="Times New Roman"/>
                    <a:cs typeface="Times New Roman"/>
                  </a:rPr>
                  <a:t>of</a:t>
                </a:r>
                <a:r>
                  <a:rPr lang="en-GB" sz="2000" spc="-20" dirty="0">
                    <a:latin typeface="Times New Roman"/>
                    <a:cs typeface="Times New Roman"/>
                  </a:rPr>
                  <a:t> </a:t>
                </a:r>
                <a:r>
                  <a:rPr lang="en-GB" sz="2000" dirty="0">
                    <a:latin typeface="Times New Roman"/>
                    <a:cs typeface="Times New Roman"/>
                  </a:rPr>
                  <a:t>every</a:t>
                </a:r>
                <a:r>
                  <a:rPr lang="en-GB" sz="2000" spc="-40" dirty="0">
                    <a:latin typeface="Times New Roman"/>
                    <a:cs typeface="Times New Roman"/>
                  </a:rPr>
                  <a:t> </a:t>
                </a:r>
                <a:r>
                  <a:rPr lang="en-GB" sz="2000" dirty="0">
                    <a:latin typeface="Times New Roman"/>
                    <a:cs typeface="Times New Roman"/>
                  </a:rPr>
                  <a:t>job</a:t>
                </a:r>
                <a:r>
                  <a:rPr lang="en-GB" sz="2000" spc="-30" dirty="0">
                    <a:latin typeface="Times New Roman"/>
                    <a:cs typeface="Times New Roman"/>
                  </a:rPr>
                  <a:t> </a:t>
                </a:r>
                <a:r>
                  <a:rPr lang="en-GB" sz="2000" dirty="0">
                    <a:latin typeface="Times New Roman"/>
                    <a:cs typeface="Times New Roman"/>
                  </a:rPr>
                  <a:t>is</a:t>
                </a:r>
                <a:r>
                  <a:rPr lang="en-GB" sz="2000" spc="-25" dirty="0">
                    <a:latin typeface="Times New Roman"/>
                    <a:cs typeface="Times New Roman"/>
                  </a:rPr>
                  <a:t> </a:t>
                </a:r>
                <a:r>
                  <a:rPr lang="en-GB" sz="2000" dirty="0">
                    <a:latin typeface="Times New Roman"/>
                    <a:cs typeface="Times New Roman"/>
                  </a:rPr>
                  <a:t>equal</a:t>
                </a:r>
                <a:r>
                  <a:rPr lang="en-GB" sz="2000" spc="-20" dirty="0">
                    <a:latin typeface="Times New Roman"/>
                    <a:cs typeface="Times New Roman"/>
                  </a:rPr>
                  <a:t> </a:t>
                </a:r>
                <a:r>
                  <a:rPr lang="en-GB" sz="2000" dirty="0">
                    <a:latin typeface="Times New Roman"/>
                    <a:cs typeface="Times New Roman"/>
                  </a:rPr>
                  <a:t>to</a:t>
                </a:r>
                <a:r>
                  <a:rPr lang="en-GB" sz="2000" spc="-3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assigned</a:t>
                </a:r>
                <a:r>
                  <a:rPr lang="en-GB" sz="2000" spc="-30" dirty="0">
                    <a:latin typeface="Times New Roman"/>
                    <a:cs typeface="Times New Roman"/>
                  </a:rPr>
                  <a:t> </a:t>
                </a:r>
                <a:r>
                  <a:rPr lang="en-GB" sz="2000" dirty="0">
                    <a:latin typeface="Times New Roman"/>
                    <a:cs typeface="Times New Roman"/>
                  </a:rPr>
                  <a:t>priority.</a:t>
                </a:r>
                <a:r>
                  <a:rPr lang="en-GB" sz="2000" spc="42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job</a:t>
                </a:r>
                <a:r>
                  <a:rPr lang="en-GB" sz="2000" spc="-35" dirty="0">
                    <a:latin typeface="Times New Roman"/>
                    <a:cs typeface="Times New Roman"/>
                  </a:rPr>
                  <a:t> </a:t>
                </a:r>
                <a:r>
                  <a:rPr lang="en-GB" sz="2000" spc="-10" dirty="0">
                    <a:latin typeface="Times New Roman"/>
                    <a:cs typeface="Times New Roman"/>
                  </a:rPr>
                  <a:t>remains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this</a:t>
                </a:r>
                <a:r>
                  <a:rPr lang="en-GB" sz="2000" spc="-25" dirty="0">
                    <a:latin typeface="Times New Roman"/>
                    <a:cs typeface="Times New Roman"/>
                  </a:rPr>
                  <a:t> </a:t>
                </a:r>
                <a:r>
                  <a:rPr lang="en-GB" sz="2000" dirty="0">
                    <a:latin typeface="Times New Roman"/>
                    <a:cs typeface="Times New Roman"/>
                  </a:rPr>
                  <a:t>priority</a:t>
                </a:r>
                <a:r>
                  <a:rPr lang="en-GB" sz="2000" spc="-45" dirty="0">
                    <a:latin typeface="Times New Roman"/>
                    <a:cs typeface="Times New Roman"/>
                  </a:rPr>
                  <a:t> </a:t>
                </a:r>
                <a:r>
                  <a:rPr lang="en-GB" sz="2000" dirty="0">
                    <a:latin typeface="Times New Roman"/>
                    <a:cs typeface="Times New Roman"/>
                  </a:rPr>
                  <a:t>except</a:t>
                </a:r>
                <a:r>
                  <a:rPr lang="en-GB" sz="2000" spc="-30" dirty="0">
                    <a:latin typeface="Times New Roman"/>
                    <a:cs typeface="Times New Roman"/>
                  </a:rPr>
                  <a:t> </a:t>
                </a:r>
                <a:r>
                  <a:rPr lang="en-GB" sz="2000" dirty="0">
                    <a:latin typeface="Times New Roman"/>
                    <a:cs typeface="Times New Roman"/>
                  </a:rPr>
                  <a:t>under</a:t>
                </a:r>
                <a:r>
                  <a:rPr lang="en-GB" sz="2000" spc="-3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condition</a:t>
                </a:r>
                <a:r>
                  <a:rPr lang="en-GB" sz="2000" spc="-45" dirty="0">
                    <a:latin typeface="Times New Roman"/>
                    <a:cs typeface="Times New Roman"/>
                  </a:rPr>
                  <a:t> </a:t>
                </a:r>
                <a:r>
                  <a:rPr lang="en-GB" sz="2000" dirty="0">
                    <a:latin typeface="Times New Roman"/>
                    <a:cs typeface="Times New Roman"/>
                  </a:rPr>
                  <a:t>stated in</a:t>
                </a:r>
                <a:r>
                  <a:rPr lang="en-GB" sz="2000" spc="-15" dirty="0">
                    <a:latin typeface="Times New Roman"/>
                    <a:cs typeface="Times New Roman"/>
                  </a:rPr>
                  <a:t> </a:t>
                </a:r>
                <a:r>
                  <a:rPr lang="en-GB" sz="2000" dirty="0">
                    <a:latin typeface="Times New Roman"/>
                    <a:cs typeface="Times New Roman"/>
                  </a:rPr>
                  <a:t>rule</a:t>
                </a:r>
                <a:r>
                  <a:rPr lang="en-GB" sz="2000" spc="-30" dirty="0">
                    <a:latin typeface="Times New Roman"/>
                    <a:cs typeface="Times New Roman"/>
                  </a:rPr>
                  <a:t> </a:t>
                </a:r>
                <a:r>
                  <a:rPr lang="en-GB" sz="2000" spc="-25" dirty="0">
                    <a:latin typeface="Times New Roman"/>
                    <a:cs typeface="Times New Roman"/>
                  </a:rPr>
                  <a:t>3.</a:t>
                </a:r>
                <a:endParaRPr lang="en-GB" sz="2000" dirty="0">
                  <a:latin typeface="Times New Roman"/>
                  <a:cs typeface="Times New Roman"/>
                </a:endParaRPr>
              </a:p>
              <a:p>
                <a:pPr>
                  <a:lnSpc>
                    <a:spcPct val="100000"/>
                  </a:lnSpc>
                  <a:spcBef>
                    <a:spcPts val="580"/>
                  </a:spcBef>
                  <a:buFont typeface="Times New Roman"/>
                  <a:buAutoNum type="arabicPeriod"/>
                </a:pPr>
                <a:endParaRPr lang="en-GB" sz="2000" dirty="0">
                  <a:latin typeface="Times New Roman"/>
                  <a:cs typeface="Times New Roman"/>
                </a:endParaRPr>
              </a:p>
              <a:p>
                <a:pPr marL="288925" indent="-238125">
                  <a:lnSpc>
                    <a:spcPct val="100000"/>
                  </a:lnSpc>
                  <a:buClr>
                    <a:srgbClr val="000000"/>
                  </a:buClr>
                  <a:buAutoNum type="arabicPeriod"/>
                  <a:tabLst>
                    <a:tab pos="288925" algn="l"/>
                  </a:tabLst>
                </a:pPr>
                <a:r>
                  <a:rPr lang="en-GB" sz="2000" b="1" u="sng" dirty="0">
                    <a:solidFill>
                      <a:srgbClr val="1F487C"/>
                    </a:solidFill>
                    <a:uFill>
                      <a:solidFill>
                        <a:srgbClr val="1F487C"/>
                      </a:solidFill>
                    </a:uFill>
                    <a:latin typeface="Times New Roman"/>
                    <a:cs typeface="Times New Roman"/>
                  </a:rPr>
                  <a:t>Allocation</a:t>
                </a:r>
                <a:r>
                  <a:rPr lang="en-GB" sz="2000" b="1" u="sng" spc="-50"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59" dirty="0">
                    <a:solidFill>
                      <a:srgbClr val="1F487C"/>
                    </a:solidFill>
                    <a:latin typeface="Times New Roman"/>
                    <a:cs typeface="Times New Roman"/>
                  </a:rPr>
                  <a:t> </a:t>
                </a:r>
                <a:r>
                  <a:rPr lang="en-GB" sz="2000" dirty="0">
                    <a:latin typeface="Times New Roman"/>
                    <a:cs typeface="Times New Roman"/>
                  </a:rPr>
                  <a:t>When</a:t>
                </a:r>
                <a:r>
                  <a:rPr lang="en-GB" sz="2000" spc="-45" dirty="0">
                    <a:latin typeface="Times New Roman"/>
                    <a:cs typeface="Times New Roman"/>
                  </a:rPr>
                  <a:t> </a:t>
                </a:r>
                <a:r>
                  <a:rPr lang="en-GB" sz="2000" dirty="0">
                    <a:latin typeface="Times New Roman"/>
                    <a:cs typeface="Times New Roman"/>
                  </a:rPr>
                  <a:t>a</a:t>
                </a:r>
                <a:r>
                  <a:rPr lang="en-GB" sz="2000" spc="-15" dirty="0">
                    <a:latin typeface="Times New Roman"/>
                    <a:cs typeface="Times New Roman"/>
                  </a:rPr>
                  <a:t> </a:t>
                </a:r>
                <a:r>
                  <a:rPr lang="en-GB" sz="2000" dirty="0">
                    <a:latin typeface="Times New Roman"/>
                    <a:cs typeface="Times New Roman"/>
                  </a:rPr>
                  <a:t>job</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requests</a:t>
                </a:r>
                <a:r>
                  <a:rPr lang="en-GB" sz="2000" spc="-50" dirty="0">
                    <a:latin typeface="Times New Roman"/>
                    <a:cs typeface="Times New Roman"/>
                  </a:rPr>
                  <a:t> </a:t>
                </a:r>
                <a:r>
                  <a:rPr lang="en-GB" sz="2000" dirty="0">
                    <a:latin typeface="Times New Roman"/>
                    <a:cs typeface="Times New Roman"/>
                  </a:rPr>
                  <a:t>a resource</a:t>
                </a:r>
                <a:r>
                  <a:rPr lang="en-GB" sz="2000" spc="-50" dirty="0">
                    <a:latin typeface="Times New Roman"/>
                    <a:cs typeface="Times New Roman"/>
                  </a:rPr>
                  <a:t> </a:t>
                </a:r>
                <a:r>
                  <a:rPr lang="en-GB" sz="2000" dirty="0">
                    <a:latin typeface="Times New Roman"/>
                    <a:cs typeface="Times New Roman"/>
                  </a:rPr>
                  <a:t>R</a:t>
                </a:r>
                <a:r>
                  <a:rPr lang="en-GB" sz="2000" spc="-1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time </a:t>
                </a:r>
                <a:r>
                  <a:rPr lang="en-GB" sz="2000" spc="-25" dirty="0">
                    <a:latin typeface="Times New Roman"/>
                    <a:cs typeface="Times New Roman"/>
                  </a:rPr>
                  <a:t>t,</a:t>
                </a:r>
                <a:endParaRPr lang="en-GB" sz="2000" dirty="0">
                  <a:latin typeface="Times New Roman"/>
                  <a:cs typeface="Times New Roman"/>
                </a:endParaRPr>
              </a:p>
              <a:p>
                <a:pPr marL="1322705" lvl="1" indent="-357505">
                  <a:lnSpc>
                    <a:spcPct val="100000"/>
                  </a:lnSpc>
                  <a:buFont typeface="Times New Roman"/>
                  <a:buAutoNum type="alphaLcParenBoth"/>
                  <a:tabLst>
                    <a:tab pos="1322705" algn="l"/>
                  </a:tabLst>
                </a:pPr>
                <a:r>
                  <a:rPr lang="en-GB" sz="2000" dirty="0">
                    <a:latin typeface="Times New Roman"/>
                    <a:cs typeface="Times New Roman"/>
                  </a:rPr>
                  <a:t>if</a:t>
                </a:r>
                <a:r>
                  <a:rPr lang="en-GB" sz="2000" spc="-1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allocated</a:t>
                </a:r>
                <a:r>
                  <a:rPr lang="en-GB" sz="2000" spc="-15"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until</a:t>
                </a:r>
                <a:r>
                  <a:rPr lang="en-GB" sz="2000" spc="-35" dirty="0">
                    <a:latin typeface="Times New Roman"/>
                    <a:cs typeface="Times New Roman"/>
                  </a:rPr>
                  <a:t> </a:t>
                </a:r>
                <a:r>
                  <a:rPr lang="en-GB" sz="2000" dirty="0">
                    <a:latin typeface="Times New Roman"/>
                    <a:cs typeface="Times New Roman"/>
                  </a:rPr>
                  <a:t>J</a:t>
                </a:r>
                <a:r>
                  <a:rPr lang="en-GB" sz="2000" spc="-15"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it,</a:t>
                </a:r>
                <a:r>
                  <a:rPr lang="en-GB" sz="2000" spc="-5" dirty="0">
                    <a:latin typeface="Times New Roman"/>
                    <a:cs typeface="Times New Roman"/>
                  </a:rPr>
                  <a:t> </a:t>
                </a:r>
                <a:r>
                  <a:rPr lang="en-GB" sz="2000" spc="-25" dirty="0">
                    <a:latin typeface="Times New Roman"/>
                    <a:cs typeface="Times New Roman"/>
                  </a:rPr>
                  <a:t>and</a:t>
                </a:r>
                <a:endParaRPr lang="en-GB" sz="2000" dirty="0">
                  <a:latin typeface="Times New Roman"/>
                  <a:cs typeface="Times New Roman"/>
                </a:endParaRPr>
              </a:p>
              <a:p>
                <a:pPr marL="1337310" lvl="1" indent="-372110">
                  <a:lnSpc>
                    <a:spcPct val="100000"/>
                  </a:lnSpc>
                  <a:buFont typeface="Times New Roman"/>
                  <a:buAutoNum type="alphaLcParenBoth"/>
                  <a:tabLst>
                    <a:tab pos="1337310" algn="l"/>
                  </a:tabLst>
                </a:pPr>
                <a:r>
                  <a:rPr lang="en-GB" sz="2000" dirty="0">
                    <a:latin typeface="Times New Roman"/>
                    <a:cs typeface="Times New Roman"/>
                  </a:rPr>
                  <a:t>if</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not</a:t>
                </a:r>
                <a:r>
                  <a:rPr lang="en-GB" sz="2000" spc="-30"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the</a:t>
                </a:r>
                <a:r>
                  <a:rPr lang="en-GB" sz="2000" spc="-25" dirty="0">
                    <a:latin typeface="Times New Roman"/>
                    <a:cs typeface="Times New Roman"/>
                  </a:rPr>
                  <a:t> </a:t>
                </a:r>
                <a:r>
                  <a:rPr lang="en-GB" sz="2000" dirty="0">
                    <a:latin typeface="Times New Roman"/>
                    <a:cs typeface="Times New Roman"/>
                  </a:rPr>
                  <a:t>request</a:t>
                </a:r>
                <a:r>
                  <a:rPr lang="en-GB" sz="2000" spc="-3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denied</a:t>
                </a:r>
                <a:r>
                  <a:rPr lang="en-GB" sz="2000" spc="-10" dirty="0">
                    <a:latin typeface="Times New Roman"/>
                    <a:cs typeface="Times New Roman"/>
                  </a:rPr>
                  <a:t> </a:t>
                </a:r>
                <a:r>
                  <a:rPr lang="en-GB" sz="2000" dirty="0">
                    <a:latin typeface="Times New Roman"/>
                    <a:cs typeface="Times New Roman"/>
                  </a:rPr>
                  <a:t>and</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spc="-10" dirty="0">
                    <a:latin typeface="Times New Roman"/>
                    <a:cs typeface="Times New Roman"/>
                  </a:rPr>
                  <a:t>blocked.</a:t>
                </a:r>
                <a:endParaRPr lang="en-GB" sz="2000" dirty="0">
                  <a:latin typeface="Times New Roman"/>
                  <a:cs typeface="Times New Roman"/>
                </a:endParaRPr>
              </a:p>
              <a:p>
                <a:pPr lvl="1">
                  <a:lnSpc>
                    <a:spcPct val="100000"/>
                  </a:lnSpc>
                  <a:spcBef>
                    <a:spcPts val="580"/>
                  </a:spcBef>
                  <a:buFont typeface="Times New Roman"/>
                  <a:buAutoNum type="alphaLcParenBoth"/>
                </a:pPr>
                <a:endParaRPr lang="en-GB" sz="2000" dirty="0">
                  <a:latin typeface="Times New Roman"/>
                  <a:cs typeface="Times New Roman"/>
                </a:endParaRPr>
              </a:p>
              <a:p>
                <a:pPr marL="302895" marR="43180" indent="-252729" algn="just">
                  <a:lnSpc>
                    <a:spcPct val="100200"/>
                  </a:lnSpc>
                  <a:buClr>
                    <a:srgbClr val="000000"/>
                  </a:buClr>
                  <a:buAutoNum type="arabicPeriod"/>
                  <a:tabLst>
                    <a:tab pos="304800" algn="l"/>
                  </a:tabLst>
                </a:pPr>
                <a:r>
                  <a:rPr lang="en-GB" sz="2000" b="1" u="sng" spc="-10" dirty="0">
                    <a:solidFill>
                      <a:srgbClr val="1F487C"/>
                    </a:solidFill>
                    <a:uFill>
                      <a:solidFill>
                        <a:srgbClr val="1F487C"/>
                      </a:solidFill>
                    </a:uFill>
                    <a:latin typeface="Times New Roman"/>
                    <a:cs typeface="Times New Roman"/>
                  </a:rPr>
                  <a:t>Priority-</a:t>
                </a:r>
                <a:r>
                  <a:rPr lang="en-GB" sz="2000" b="1" u="sng" dirty="0">
                    <a:solidFill>
                      <a:srgbClr val="1F487C"/>
                    </a:solidFill>
                    <a:uFill>
                      <a:solidFill>
                        <a:srgbClr val="1F487C"/>
                      </a:solidFill>
                    </a:uFill>
                    <a:latin typeface="Times New Roman"/>
                    <a:cs typeface="Times New Roman"/>
                  </a:rPr>
                  <a:t>inheritance</a:t>
                </a:r>
                <a:r>
                  <a:rPr lang="en-GB" sz="2000" b="1" u="sng" spc="-5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45" dirty="0">
                    <a:solidFill>
                      <a:srgbClr val="1F487C"/>
                    </a:solidFill>
                    <a:latin typeface="Times New Roman"/>
                    <a:cs typeface="Times New Roman"/>
                  </a:rPr>
                  <a:t> </a:t>
                </a:r>
                <a:r>
                  <a:rPr lang="en-GB" sz="2000" dirty="0">
                    <a:solidFill>
                      <a:srgbClr val="CC0000"/>
                    </a:solidFill>
                    <a:latin typeface="Times New Roman"/>
                    <a:cs typeface="Times New Roman"/>
                  </a:rPr>
                  <a:t>When</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requesting</a:t>
                </a:r>
                <a:r>
                  <a:rPr lang="en-GB" sz="2000" spc="-45" dirty="0">
                    <a:solidFill>
                      <a:srgbClr val="CC0000"/>
                    </a:solidFill>
                    <a:latin typeface="Times New Roman"/>
                    <a:cs typeface="Times New Roman"/>
                  </a:rPr>
                  <a:t> </a:t>
                </a:r>
                <a:r>
                  <a:rPr lang="en-GB" sz="2000" dirty="0">
                    <a:solidFill>
                      <a:srgbClr val="CC0000"/>
                    </a:solidFill>
                    <a:latin typeface="Times New Roman"/>
                    <a:cs typeface="Times New Roman"/>
                  </a:rPr>
                  <a:t>job</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becomes</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blocked,</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0" dirty="0">
                    <a:solidFill>
                      <a:srgbClr val="CC0000"/>
                    </a:solidFill>
                    <a:latin typeface="Times New Roman"/>
                    <a:cs typeface="Times New Roman"/>
                  </a:rPr>
                  <a:t> </a:t>
                </a:r>
                <a:r>
                  <a:rPr lang="en-GB" sz="2000" spc="-25" dirty="0">
                    <a:solidFill>
                      <a:srgbClr val="CC0000"/>
                    </a:solidFill>
                    <a:latin typeface="Times New Roman"/>
                    <a:cs typeface="Times New Roman"/>
                  </a:rPr>
                  <a:t>job 	</a:t>
                </a:r>
                <a:r>
                  <a:rPr lang="en-GB" sz="2000" dirty="0" err="1">
                    <a:solidFill>
                      <a:srgbClr val="CC0000"/>
                    </a:solidFill>
                    <a:latin typeface="Times New Roman"/>
                    <a:cs typeface="Times New Roman"/>
                  </a:rPr>
                  <a:t>J</a:t>
                </a:r>
                <a:r>
                  <a:rPr lang="en-GB" sz="1950" i="1" baseline="-21367" dirty="0" err="1">
                    <a:solidFill>
                      <a:srgbClr val="CC0000"/>
                    </a:solidFill>
                    <a:latin typeface="Times New Roman"/>
                    <a:cs typeface="Times New Roman"/>
                  </a:rPr>
                  <a:t>l</a:t>
                </a:r>
                <a:r>
                  <a:rPr lang="en-GB" sz="1950" i="1" spc="247" baseline="-21367" dirty="0">
                    <a:solidFill>
                      <a:srgbClr val="CC0000"/>
                    </a:solidFill>
                    <a:latin typeface="Times New Roman"/>
                    <a:cs typeface="Times New Roman"/>
                  </a:rPr>
                  <a:t> </a:t>
                </a:r>
                <a:r>
                  <a:rPr lang="en-GB" sz="2000" dirty="0">
                    <a:solidFill>
                      <a:srgbClr val="CC0000"/>
                    </a:solidFill>
                    <a:latin typeface="Times New Roman"/>
                    <a:cs typeface="Times New Roman"/>
                  </a:rPr>
                  <a:t>that</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blocks</a:t>
                </a:r>
                <a:r>
                  <a:rPr lang="en-GB" sz="2000" spc="-30"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inherits</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current</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priority</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of</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20" dirty="0">
                    <a:solidFill>
                      <a:srgbClr val="CC0000"/>
                    </a:solidFill>
                    <a:latin typeface="Times New Roman"/>
                    <a:cs typeface="Times New Roman"/>
                  </a:rPr>
                  <a:t> </a:t>
                </a:r>
                <a:r>
                  <a:rPr lang="en-GB" sz="2000" dirty="0">
                    <a:latin typeface="Times New Roman"/>
                    <a:cs typeface="Times New Roman"/>
                  </a:rPr>
                  <a:t>The job</a:t>
                </a:r>
                <a:r>
                  <a:rPr lang="en-GB" sz="2000" spc="-2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executes</a:t>
                </a:r>
                <a:r>
                  <a:rPr lang="en-GB" sz="2000" spc="-20" dirty="0">
                    <a:latin typeface="Times New Roman"/>
                    <a:cs typeface="Times New Roman"/>
                  </a:rPr>
                  <a:t> </a:t>
                </a:r>
                <a:r>
                  <a:rPr lang="en-GB" sz="2000" dirty="0">
                    <a:latin typeface="Times New Roman"/>
                    <a:cs typeface="Times New Roman"/>
                  </a:rPr>
                  <a:t>at</a:t>
                </a:r>
                <a:r>
                  <a:rPr lang="en-GB" sz="2000" spc="-15"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spc="-10" dirty="0">
                    <a:latin typeface="Times New Roman"/>
                    <a:cs typeface="Times New Roman"/>
                  </a:rPr>
                  <a:t>inherited 	</a:t>
                </a:r>
                <a:r>
                  <a:rPr lang="en-GB" sz="2000" dirty="0">
                    <a:latin typeface="Times New Roman"/>
                    <a:cs typeface="Times New Roman"/>
                  </a:rPr>
                  <a:t>priority</a:t>
                </a:r>
                <a:r>
                  <a:rPr lang="en-GB" sz="2000" spc="-50"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R (or</a:t>
                </a:r>
                <a:r>
                  <a:rPr lang="en-GB" sz="2000" spc="-15"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inherits</a:t>
                </a:r>
                <a:r>
                  <a:rPr lang="en-GB" sz="2000" spc="-45" dirty="0">
                    <a:latin typeface="Times New Roman"/>
                    <a:cs typeface="Times New Roman"/>
                  </a:rPr>
                  <a:t> </a:t>
                </a:r>
                <a:r>
                  <a:rPr lang="en-GB" sz="2000" dirty="0">
                    <a:latin typeface="Times New Roman"/>
                    <a:cs typeface="Times New Roman"/>
                  </a:rPr>
                  <a:t>an even higher</a:t>
                </a:r>
                <a:r>
                  <a:rPr lang="en-GB" sz="2000" spc="-40" dirty="0">
                    <a:latin typeface="Times New Roman"/>
                    <a:cs typeface="Times New Roman"/>
                  </a:rPr>
                  <a:t> </a:t>
                </a:r>
                <a:r>
                  <a:rPr lang="en-GB" sz="2000" dirty="0">
                    <a:latin typeface="Times New Roman"/>
                    <a:cs typeface="Times New Roman"/>
                  </a:rPr>
                  <a:t>priority);</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priority 	</a:t>
                </a:r>
                <a:r>
                  <a:rPr lang="en-GB" sz="2000" dirty="0">
                    <a:latin typeface="Times New Roman"/>
                    <a:cs typeface="Times New Roman"/>
                  </a:rPr>
                  <a:t>of</a:t>
                </a:r>
                <a:r>
                  <a:rPr lang="en-GB" sz="2000" spc="-1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returns</a:t>
                </a:r>
                <a:r>
                  <a:rPr lang="en-GB" sz="2000" spc="-40" dirty="0">
                    <a:latin typeface="Times New Roman"/>
                    <a:cs typeface="Times New Roman"/>
                  </a:rPr>
                  <a:t> </a:t>
                </a:r>
                <a:r>
                  <a:rPr lang="en-GB" sz="2000" dirty="0">
                    <a:latin typeface="Times New Roman"/>
                    <a:cs typeface="Times New Roman"/>
                  </a:rPr>
                  <a:t>to</a:t>
                </a:r>
                <a:r>
                  <a:rPr lang="en-GB" sz="2000" spc="-10"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dirty="0">
                    <a:latin typeface="Times New Roman"/>
                    <a:cs typeface="Times New Roman"/>
                  </a:rPr>
                  <a:t>priority</a:t>
                </a:r>
                <a:r>
                  <a:rPr lang="en-GB" sz="2000" spc="-35" dirty="0">
                    <a:latin typeface="Times New Roman"/>
                    <a:cs typeface="Times New Roman"/>
                  </a:rPr>
                  <a:t> </a:t>
                </a:r>
                <a:r>
                  <a:rPr lang="en-GB" sz="2000" dirty="0">
                    <a:latin typeface="Symbol"/>
                    <a:cs typeface="Symbol"/>
                  </a:rPr>
                  <a:t></a:t>
                </a:r>
                <a:r>
                  <a:rPr lang="en-GB" sz="1950" i="1" baseline="-21367" dirty="0">
                    <a:latin typeface="Times New Roman"/>
                    <a:cs typeface="Times New Roman"/>
                  </a:rPr>
                  <a:t>l</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a:t>
                </a:r>
                <a:r>
                  <a:rPr lang="en-GB" sz="2000" spc="-4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the</a:t>
                </a:r>
                <a:r>
                  <a:rPr lang="en-GB" sz="2000" spc="-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 when</a:t>
                </a:r>
                <a:r>
                  <a:rPr lang="en-GB" sz="2000" spc="-15" dirty="0">
                    <a:latin typeface="Times New Roman"/>
                    <a:cs typeface="Times New Roman"/>
                  </a:rPr>
                  <a:t> </a:t>
                </a:r>
                <a:r>
                  <a:rPr lang="en-GB" sz="2000" dirty="0">
                    <a:latin typeface="Times New Roman"/>
                    <a:cs typeface="Times New Roman"/>
                  </a:rPr>
                  <a:t>it</a:t>
                </a:r>
                <a:r>
                  <a:rPr lang="en-GB" sz="2000" spc="-10" dirty="0">
                    <a:latin typeface="Times New Roman"/>
                    <a:cs typeface="Times New Roman"/>
                  </a:rPr>
                  <a:t> </a:t>
                </a:r>
                <a:r>
                  <a:rPr lang="en-GB" sz="2000" dirty="0">
                    <a:latin typeface="Times New Roman"/>
                    <a:cs typeface="Times New Roman"/>
                  </a:rPr>
                  <a:t>acquired</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resource</a:t>
                </a:r>
                <a:r>
                  <a:rPr lang="en-GB" sz="2000" spc="-50" dirty="0">
                    <a:latin typeface="Times New Roman"/>
                    <a:cs typeface="Times New Roman"/>
                  </a:rPr>
                  <a:t> </a:t>
                </a:r>
                <a:r>
                  <a:rPr lang="en-GB" sz="2000" spc="-25" dirty="0">
                    <a:latin typeface="Times New Roman"/>
                    <a:cs typeface="Times New Roman"/>
                  </a:rPr>
                  <a:t>R.</a:t>
                </a:r>
                <a:endParaRPr lang="en-GB" sz="2000" dirty="0">
                  <a:latin typeface="Times New Roman"/>
                  <a:cs typeface="Times New Roman"/>
                </a:endParaRPr>
              </a:p>
              <a:p>
                <a:endParaRPr lang="en-SE" dirty="0"/>
              </a:p>
            </p:txBody>
          </p:sp>
        </mc:Choice>
        <mc:Fallback xmlns="">
          <p:sp>
            <p:nvSpPr>
              <p:cNvPr id="3" name="Notes Placeholder 2"/>
              <p:cNvSpPr>
                <a:spLocks noGrp="1"/>
              </p:cNvSpPr>
              <p:nvPr>
                <p:ph type="body" idx="1"/>
              </p:nvPr>
            </p:nvSpPr>
            <p:spPr/>
            <p:txBody>
              <a:bodyPr/>
              <a:lstStyle/>
              <a:p>
                <a:pPr marL="304800" marR="139065" lvl="0" indent="-254635" algn="just" defTabSz="914400" rtl="0" eaLnBrk="0" fontAlgn="base" latinLnBrk="0" hangingPunct="0">
                  <a:lnSpc>
                    <a:spcPct val="100000"/>
                  </a:lnSpc>
                  <a:spcBef>
                    <a:spcPts val="105"/>
                  </a:spcBef>
                  <a:spcAft>
                    <a:spcPct val="0"/>
                  </a:spcAft>
                  <a:buClr>
                    <a:srgbClr val="000000"/>
                  </a:buClr>
                  <a:buSzTx/>
                  <a:buFontTx/>
                  <a:buAutoNum type="arabicPeriod"/>
                  <a:tabLst>
                    <a:tab pos="304800" algn="l"/>
                  </a:tabLst>
                  <a:defRPr/>
                </a:pPr>
                <a:r>
                  <a:rPr lang="en-US" altLang="zh-CN" sz="4000" dirty="0">
                    <a:ea typeface="宋体" charset="-122"/>
                  </a:rPr>
                  <a:t>when </a:t>
                </a:r>
                <a:r>
                  <a:rPr lang="el-GR" sz="4000" i="0" kern="100" dirty="0">
                    <a:latin typeface="Cambria Math" panose="02040503050406030204" pitchFamily="18" charset="0"/>
                    <a:ea typeface="宋体"/>
                    <a:cs typeface="Times New Roman"/>
                  </a:rPr>
                  <a:t>𝜏</a:t>
                </a:r>
                <a:r>
                  <a:rPr lang="en-GB" sz="4000" b="0" i="0" kern="100" dirty="0">
                    <a:latin typeface="Cambria Math" panose="02040503050406030204" pitchFamily="18" charset="0"/>
                    <a:ea typeface="宋体"/>
                    <a:cs typeface="Times New Roman"/>
                  </a:rPr>
                  <a:t>_𝑖</a:t>
                </a:r>
                <a:r>
                  <a:rPr lang="en-US" altLang="zh-CN" sz="4000" baseline="-25000" dirty="0">
                    <a:ea typeface="宋体" charset="-122"/>
                  </a:rPr>
                  <a:t> </a:t>
                </a:r>
                <a:r>
                  <a:rPr lang="en-US" altLang="zh-CN" sz="4000" dirty="0">
                    <a:ea typeface="宋体" charset="-122"/>
                  </a:rPr>
                  <a:t>is blocked on </a:t>
                </a:r>
                <a:r>
                  <a:rPr lang="en-GB" sz="4000" i="0">
                    <a:latin typeface="Cambria Math" panose="02040503050406030204" pitchFamily="18" charset="0"/>
                  </a:rPr>
                  <a:t>𝑠_𝑘</a:t>
                </a:r>
                <a:r>
                  <a:rPr lang="en-US" altLang="zh-CN" sz="4000" dirty="0">
                    <a:ea typeface="宋体" charset="-122"/>
                  </a:rPr>
                  <a:t>, the lower-priority task currently holding </a:t>
                </a:r>
                <a:r>
                  <a:rPr lang="en-GB" sz="4000" i="0">
                    <a:latin typeface="Cambria Math" panose="02040503050406030204" pitchFamily="18" charset="0"/>
                  </a:rPr>
                  <a:t>𝑠_𝑘</a:t>
                </a:r>
                <a:r>
                  <a:rPr lang="en-US" altLang="zh-CN" sz="4000" dirty="0">
                    <a:ea typeface="宋体" charset="-122"/>
                  </a:rPr>
                  <a:t> inherits </a:t>
                </a:r>
                <a:r>
                  <a:rPr lang="el-GR" sz="4000" i="0" kern="100" dirty="0">
                    <a:latin typeface="Cambria Math" panose="02040503050406030204" pitchFamily="18" charset="0"/>
                    <a:ea typeface="宋体"/>
                    <a:cs typeface="Times New Roman"/>
                  </a:rPr>
                  <a:t>𝜏</a:t>
                </a:r>
                <a:r>
                  <a:rPr lang="en-GB" sz="4000" i="0" kern="100" dirty="0">
                    <a:latin typeface="Cambria Math" panose="02040503050406030204" pitchFamily="18" charset="0"/>
                    <a:ea typeface="宋体"/>
                    <a:cs typeface="Times New Roman"/>
                  </a:rPr>
                  <a:t>_𝑖</a:t>
                </a:r>
                <a:r>
                  <a:rPr lang="en-US" altLang="zh-CN" sz="4000" dirty="0">
                    <a:ea typeface="宋体" charset="-122"/>
                  </a:rPr>
                  <a:t>’s priority</a:t>
                </a:r>
                <a:r>
                  <a:rPr lang="en-US" altLang="zh-CN" sz="4000" baseline="-25000" dirty="0">
                    <a:ea typeface="宋体" charset="-122"/>
                  </a:rPr>
                  <a:t> </a:t>
                </a:r>
                <a:endParaRPr lang="zh-CN" altLang="zh-CN" sz="4000" dirty="0">
                  <a:ea typeface="宋体" charset="-122"/>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r>
                  <a:rPr lang="en-GB" sz="2000" b="1" u="sng" dirty="0">
                    <a:solidFill>
                      <a:srgbClr val="1F487C"/>
                    </a:solidFill>
                    <a:uFill>
                      <a:solidFill>
                        <a:srgbClr val="1F487C"/>
                      </a:solidFill>
                    </a:uFill>
                    <a:latin typeface="Times New Roman"/>
                    <a:cs typeface="Times New Roman"/>
                  </a:rPr>
                  <a:t>Scheduling</a:t>
                </a:r>
                <a:r>
                  <a:rPr lang="en-GB" sz="2000" b="1" u="sng" spc="-3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80" dirty="0">
                    <a:solidFill>
                      <a:srgbClr val="1F487C"/>
                    </a:solidFill>
                    <a:latin typeface="Times New Roman"/>
                    <a:cs typeface="Times New Roman"/>
                  </a:rPr>
                  <a:t> </a:t>
                </a:r>
                <a:r>
                  <a:rPr lang="en-GB" sz="2000" dirty="0">
                    <a:latin typeface="Times New Roman"/>
                    <a:cs typeface="Times New Roman"/>
                  </a:rPr>
                  <a:t>Ready</a:t>
                </a:r>
                <a:r>
                  <a:rPr lang="en-GB" sz="2000" spc="-15" dirty="0">
                    <a:latin typeface="Times New Roman"/>
                    <a:cs typeface="Times New Roman"/>
                  </a:rPr>
                  <a:t> </a:t>
                </a:r>
                <a:r>
                  <a:rPr lang="en-GB" sz="2000" dirty="0">
                    <a:latin typeface="Times New Roman"/>
                    <a:cs typeface="Times New Roman"/>
                  </a:rPr>
                  <a:t>jobs</a:t>
                </a:r>
                <a:r>
                  <a:rPr lang="en-GB" sz="2000" spc="-40" dirty="0">
                    <a:latin typeface="Times New Roman"/>
                    <a:cs typeface="Times New Roman"/>
                  </a:rPr>
                  <a:t> </a:t>
                </a:r>
                <a:r>
                  <a:rPr lang="en-GB" sz="2000" dirty="0">
                    <a:latin typeface="Times New Roman"/>
                    <a:cs typeface="Times New Roman"/>
                  </a:rPr>
                  <a:t>are</a:t>
                </a:r>
                <a:r>
                  <a:rPr lang="en-GB" sz="2000" spc="-15" dirty="0">
                    <a:latin typeface="Times New Roman"/>
                    <a:cs typeface="Times New Roman"/>
                  </a:rPr>
                  <a:t> </a:t>
                </a:r>
                <a:r>
                  <a:rPr lang="en-GB" sz="2000" dirty="0">
                    <a:latin typeface="Times New Roman"/>
                    <a:cs typeface="Times New Roman"/>
                  </a:rPr>
                  <a:t>scheduled</a:t>
                </a:r>
                <a:r>
                  <a:rPr lang="en-GB" sz="2000" spc="-40" dirty="0">
                    <a:latin typeface="Times New Roman"/>
                    <a:cs typeface="Times New Roman"/>
                  </a:rPr>
                  <a:t> </a:t>
                </a:r>
                <a:r>
                  <a:rPr lang="en-GB" sz="2000" dirty="0">
                    <a:latin typeface="Times New Roman"/>
                    <a:cs typeface="Times New Roman"/>
                  </a:rPr>
                  <a:t>on</a:t>
                </a:r>
                <a:r>
                  <a:rPr lang="en-GB" sz="2000" spc="-5" dirty="0">
                    <a:latin typeface="Times New Roman"/>
                    <a:cs typeface="Times New Roman"/>
                  </a:rPr>
                  <a:t> </a:t>
                </a:r>
                <a:r>
                  <a:rPr lang="en-GB" sz="2000" dirty="0">
                    <a:latin typeface="Times New Roman"/>
                    <a:cs typeface="Times New Roman"/>
                  </a:rPr>
                  <a:t>the</a:t>
                </a:r>
                <a:r>
                  <a:rPr lang="en-GB" sz="2000" spc="-30" dirty="0">
                    <a:latin typeface="Times New Roman"/>
                    <a:cs typeface="Times New Roman"/>
                  </a:rPr>
                  <a:t> </a:t>
                </a:r>
                <a:r>
                  <a:rPr lang="en-GB" sz="2000" dirty="0">
                    <a:latin typeface="Times New Roman"/>
                    <a:cs typeface="Times New Roman"/>
                  </a:rPr>
                  <a:t>processor</a:t>
                </a:r>
                <a:r>
                  <a:rPr lang="en-GB" sz="2000" spc="-45" dirty="0">
                    <a:latin typeface="Times New Roman"/>
                    <a:cs typeface="Times New Roman"/>
                  </a:rPr>
                  <a:t> </a:t>
                </a:r>
                <a:r>
                  <a:rPr lang="en-GB" sz="2000" dirty="0" err="1">
                    <a:latin typeface="Times New Roman"/>
                    <a:cs typeface="Times New Roman"/>
                  </a:rPr>
                  <a:t>preemptively</a:t>
                </a:r>
                <a:r>
                  <a:rPr lang="en-GB" sz="2000" spc="-50" dirty="0">
                    <a:latin typeface="Times New Roman"/>
                    <a:cs typeface="Times New Roman"/>
                  </a:rPr>
                  <a:t> </a:t>
                </a:r>
                <a:r>
                  <a:rPr lang="en-GB" sz="2000" dirty="0">
                    <a:latin typeface="Times New Roman"/>
                    <a:cs typeface="Times New Roman"/>
                  </a:rPr>
                  <a:t>in</a:t>
                </a:r>
                <a:r>
                  <a:rPr lang="en-GB" sz="2000" spc="-15" dirty="0">
                    <a:latin typeface="Times New Roman"/>
                    <a:cs typeface="Times New Roman"/>
                  </a:rPr>
                  <a:t> </a:t>
                </a:r>
                <a:r>
                  <a:rPr lang="en-GB" sz="2000" spc="-50" dirty="0">
                    <a:latin typeface="Times New Roman"/>
                    <a:cs typeface="Times New Roman"/>
                  </a:rPr>
                  <a:t>a </a:t>
                </a:r>
                <a:r>
                  <a:rPr lang="en-GB" sz="2000" spc="-10" dirty="0">
                    <a:latin typeface="Times New Roman"/>
                    <a:cs typeface="Times New Roman"/>
                  </a:rPr>
                  <a:t>priority-</a:t>
                </a:r>
                <a:r>
                  <a:rPr lang="en-GB" sz="2000" dirty="0">
                    <a:latin typeface="Times New Roman"/>
                    <a:cs typeface="Times New Roman"/>
                  </a:rPr>
                  <a:t>driven</a:t>
                </a:r>
                <a:r>
                  <a:rPr lang="en-GB" sz="2000" spc="-55" dirty="0">
                    <a:latin typeface="Times New Roman"/>
                    <a:cs typeface="Times New Roman"/>
                  </a:rPr>
                  <a:t> </a:t>
                </a:r>
                <a:r>
                  <a:rPr lang="en-GB" sz="2000" dirty="0">
                    <a:latin typeface="Times New Roman"/>
                    <a:cs typeface="Times New Roman"/>
                  </a:rPr>
                  <a:t>manner</a:t>
                </a:r>
                <a:r>
                  <a:rPr lang="en-GB" sz="2000" spc="-15" dirty="0">
                    <a:latin typeface="Times New Roman"/>
                    <a:cs typeface="Times New Roman"/>
                  </a:rPr>
                  <a:t> </a:t>
                </a:r>
                <a:r>
                  <a:rPr lang="en-GB" sz="2000" dirty="0">
                    <a:latin typeface="Times New Roman"/>
                    <a:cs typeface="Times New Roman"/>
                  </a:rPr>
                  <a:t>according</a:t>
                </a:r>
                <a:r>
                  <a:rPr lang="en-GB" sz="2000" spc="-40"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their</a:t>
                </a:r>
                <a:r>
                  <a:rPr lang="en-GB" sz="2000" spc="-30" dirty="0">
                    <a:latin typeface="Times New Roman"/>
                    <a:cs typeface="Times New Roman"/>
                  </a:rPr>
                  <a:t> </a:t>
                </a:r>
                <a:r>
                  <a:rPr lang="en-GB" sz="2000" dirty="0">
                    <a:latin typeface="Times New Roman"/>
                    <a:cs typeface="Times New Roman"/>
                  </a:rPr>
                  <a:t>current</a:t>
                </a:r>
                <a:r>
                  <a:rPr lang="en-GB" sz="2000" spc="-55" dirty="0">
                    <a:latin typeface="Times New Roman"/>
                    <a:cs typeface="Times New Roman"/>
                  </a:rPr>
                  <a:t> </a:t>
                </a:r>
                <a:r>
                  <a:rPr lang="en-GB" sz="2000" dirty="0">
                    <a:latin typeface="Times New Roman"/>
                    <a:cs typeface="Times New Roman"/>
                  </a:rPr>
                  <a:t>priorities.</a:t>
                </a:r>
                <a:r>
                  <a:rPr lang="en-GB" sz="2000" spc="340" dirty="0">
                    <a:latin typeface="Times New Roman"/>
                    <a:cs typeface="Times New Roman"/>
                  </a:rPr>
                  <a:t>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release</a:t>
                </a:r>
                <a:r>
                  <a:rPr lang="en-GB" sz="2000" spc="-3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spc="-25" dirty="0">
                    <a:latin typeface="Times New Roman"/>
                    <a:cs typeface="Times New Roman"/>
                  </a:rPr>
                  <a:t>t, </a:t>
                </a:r>
                <a:r>
                  <a:rPr lang="en-GB" sz="2000" dirty="0">
                    <a:latin typeface="Times New Roman"/>
                    <a:cs typeface="Times New Roman"/>
                  </a:rPr>
                  <a:t>the</a:t>
                </a:r>
                <a:r>
                  <a:rPr lang="en-GB" sz="2000" spc="-35" dirty="0">
                    <a:latin typeface="Times New Roman"/>
                    <a:cs typeface="Times New Roman"/>
                  </a:rPr>
                  <a:t> </a:t>
                </a:r>
                <a:r>
                  <a:rPr lang="en-GB" sz="2000" dirty="0">
                    <a:latin typeface="Times New Roman"/>
                    <a:cs typeface="Times New Roman"/>
                  </a:rPr>
                  <a:t>current</a:t>
                </a:r>
                <a:r>
                  <a:rPr lang="en-GB" sz="2000" spc="-45" dirty="0">
                    <a:latin typeface="Times New Roman"/>
                    <a:cs typeface="Times New Roman"/>
                  </a:rPr>
                  <a:t> </a:t>
                </a:r>
                <a:r>
                  <a:rPr lang="en-GB" sz="2000" dirty="0">
                    <a:latin typeface="Times New Roman"/>
                    <a:cs typeface="Times New Roman"/>
                  </a:rPr>
                  <a:t>priority</a:t>
                </a:r>
                <a:r>
                  <a:rPr lang="en-GB" sz="2000" spc="-55" dirty="0">
                    <a:latin typeface="Times New Roman"/>
                    <a:cs typeface="Times New Roman"/>
                  </a:rPr>
                  <a:t> </a:t>
                </a:r>
                <a:r>
                  <a:rPr lang="en-GB" sz="2000" dirty="0">
                    <a:latin typeface="Times New Roman"/>
                    <a:cs typeface="Times New Roman"/>
                  </a:rPr>
                  <a:t>of</a:t>
                </a:r>
                <a:r>
                  <a:rPr lang="en-GB" sz="2000" spc="-20" dirty="0">
                    <a:latin typeface="Times New Roman"/>
                    <a:cs typeface="Times New Roman"/>
                  </a:rPr>
                  <a:t> </a:t>
                </a:r>
                <a:r>
                  <a:rPr lang="en-GB" sz="2000" dirty="0">
                    <a:latin typeface="Times New Roman"/>
                    <a:cs typeface="Times New Roman"/>
                  </a:rPr>
                  <a:t>every</a:t>
                </a:r>
                <a:r>
                  <a:rPr lang="en-GB" sz="2000" spc="-40" dirty="0">
                    <a:latin typeface="Times New Roman"/>
                    <a:cs typeface="Times New Roman"/>
                  </a:rPr>
                  <a:t> </a:t>
                </a:r>
                <a:r>
                  <a:rPr lang="en-GB" sz="2000" dirty="0">
                    <a:latin typeface="Times New Roman"/>
                    <a:cs typeface="Times New Roman"/>
                  </a:rPr>
                  <a:t>job</a:t>
                </a:r>
                <a:r>
                  <a:rPr lang="en-GB" sz="2000" spc="-30" dirty="0">
                    <a:latin typeface="Times New Roman"/>
                    <a:cs typeface="Times New Roman"/>
                  </a:rPr>
                  <a:t> </a:t>
                </a:r>
                <a:r>
                  <a:rPr lang="en-GB" sz="2000" dirty="0">
                    <a:latin typeface="Times New Roman"/>
                    <a:cs typeface="Times New Roman"/>
                  </a:rPr>
                  <a:t>is</a:t>
                </a:r>
                <a:r>
                  <a:rPr lang="en-GB" sz="2000" spc="-25" dirty="0">
                    <a:latin typeface="Times New Roman"/>
                    <a:cs typeface="Times New Roman"/>
                  </a:rPr>
                  <a:t> </a:t>
                </a:r>
                <a:r>
                  <a:rPr lang="en-GB" sz="2000" dirty="0">
                    <a:latin typeface="Times New Roman"/>
                    <a:cs typeface="Times New Roman"/>
                  </a:rPr>
                  <a:t>equal</a:t>
                </a:r>
                <a:r>
                  <a:rPr lang="en-GB" sz="2000" spc="-20" dirty="0">
                    <a:latin typeface="Times New Roman"/>
                    <a:cs typeface="Times New Roman"/>
                  </a:rPr>
                  <a:t> </a:t>
                </a:r>
                <a:r>
                  <a:rPr lang="en-GB" sz="2000" dirty="0">
                    <a:latin typeface="Times New Roman"/>
                    <a:cs typeface="Times New Roman"/>
                  </a:rPr>
                  <a:t>to</a:t>
                </a:r>
                <a:r>
                  <a:rPr lang="en-GB" sz="2000" spc="-3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assigned</a:t>
                </a:r>
                <a:r>
                  <a:rPr lang="en-GB" sz="2000" spc="-30" dirty="0">
                    <a:latin typeface="Times New Roman"/>
                    <a:cs typeface="Times New Roman"/>
                  </a:rPr>
                  <a:t> </a:t>
                </a:r>
                <a:r>
                  <a:rPr lang="en-GB" sz="2000" dirty="0">
                    <a:latin typeface="Times New Roman"/>
                    <a:cs typeface="Times New Roman"/>
                  </a:rPr>
                  <a:t>priority.</a:t>
                </a:r>
                <a:r>
                  <a:rPr lang="en-GB" sz="2000" spc="42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job</a:t>
                </a:r>
                <a:r>
                  <a:rPr lang="en-GB" sz="2000" spc="-35" dirty="0">
                    <a:latin typeface="Times New Roman"/>
                    <a:cs typeface="Times New Roman"/>
                  </a:rPr>
                  <a:t> </a:t>
                </a:r>
                <a:r>
                  <a:rPr lang="en-GB" sz="2000" spc="-10" dirty="0">
                    <a:latin typeface="Times New Roman"/>
                    <a:cs typeface="Times New Roman"/>
                  </a:rPr>
                  <a:t>remains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this</a:t>
                </a:r>
                <a:r>
                  <a:rPr lang="en-GB" sz="2000" spc="-25" dirty="0">
                    <a:latin typeface="Times New Roman"/>
                    <a:cs typeface="Times New Roman"/>
                  </a:rPr>
                  <a:t> </a:t>
                </a:r>
                <a:r>
                  <a:rPr lang="en-GB" sz="2000" dirty="0">
                    <a:latin typeface="Times New Roman"/>
                    <a:cs typeface="Times New Roman"/>
                  </a:rPr>
                  <a:t>priority</a:t>
                </a:r>
                <a:r>
                  <a:rPr lang="en-GB" sz="2000" spc="-45" dirty="0">
                    <a:latin typeface="Times New Roman"/>
                    <a:cs typeface="Times New Roman"/>
                  </a:rPr>
                  <a:t> </a:t>
                </a:r>
                <a:r>
                  <a:rPr lang="en-GB" sz="2000" dirty="0">
                    <a:latin typeface="Times New Roman"/>
                    <a:cs typeface="Times New Roman"/>
                  </a:rPr>
                  <a:t>except</a:t>
                </a:r>
                <a:r>
                  <a:rPr lang="en-GB" sz="2000" spc="-30" dirty="0">
                    <a:latin typeface="Times New Roman"/>
                    <a:cs typeface="Times New Roman"/>
                  </a:rPr>
                  <a:t> </a:t>
                </a:r>
                <a:r>
                  <a:rPr lang="en-GB" sz="2000" dirty="0">
                    <a:latin typeface="Times New Roman"/>
                    <a:cs typeface="Times New Roman"/>
                  </a:rPr>
                  <a:t>under</a:t>
                </a:r>
                <a:r>
                  <a:rPr lang="en-GB" sz="2000" spc="-3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condition</a:t>
                </a:r>
                <a:r>
                  <a:rPr lang="en-GB" sz="2000" spc="-45" dirty="0">
                    <a:latin typeface="Times New Roman"/>
                    <a:cs typeface="Times New Roman"/>
                  </a:rPr>
                  <a:t> </a:t>
                </a:r>
                <a:r>
                  <a:rPr lang="en-GB" sz="2000" dirty="0">
                    <a:latin typeface="Times New Roman"/>
                    <a:cs typeface="Times New Roman"/>
                  </a:rPr>
                  <a:t>stated in</a:t>
                </a:r>
                <a:r>
                  <a:rPr lang="en-GB" sz="2000" spc="-15" dirty="0">
                    <a:latin typeface="Times New Roman"/>
                    <a:cs typeface="Times New Roman"/>
                  </a:rPr>
                  <a:t> </a:t>
                </a:r>
                <a:r>
                  <a:rPr lang="en-GB" sz="2000" dirty="0">
                    <a:latin typeface="Times New Roman"/>
                    <a:cs typeface="Times New Roman"/>
                  </a:rPr>
                  <a:t>rule</a:t>
                </a:r>
                <a:r>
                  <a:rPr lang="en-GB" sz="2000" spc="-30" dirty="0">
                    <a:latin typeface="Times New Roman"/>
                    <a:cs typeface="Times New Roman"/>
                  </a:rPr>
                  <a:t> </a:t>
                </a:r>
                <a:r>
                  <a:rPr lang="en-GB" sz="2000" spc="-25" dirty="0">
                    <a:latin typeface="Times New Roman"/>
                    <a:cs typeface="Times New Roman"/>
                  </a:rPr>
                  <a:t>3.</a:t>
                </a:r>
                <a:endParaRPr lang="en-GB" sz="2000" dirty="0">
                  <a:latin typeface="Times New Roman"/>
                  <a:cs typeface="Times New Roman"/>
                </a:endParaRPr>
              </a:p>
              <a:p>
                <a:pPr>
                  <a:lnSpc>
                    <a:spcPct val="100000"/>
                  </a:lnSpc>
                  <a:spcBef>
                    <a:spcPts val="580"/>
                  </a:spcBef>
                  <a:buFont typeface="Times New Roman"/>
                  <a:buAutoNum type="arabicPeriod"/>
                </a:pPr>
                <a:endParaRPr lang="en-GB" sz="2000" dirty="0">
                  <a:latin typeface="Times New Roman"/>
                  <a:cs typeface="Times New Roman"/>
                </a:endParaRPr>
              </a:p>
              <a:p>
                <a:pPr marL="288925" indent="-238125">
                  <a:lnSpc>
                    <a:spcPct val="100000"/>
                  </a:lnSpc>
                  <a:buClr>
                    <a:srgbClr val="000000"/>
                  </a:buClr>
                  <a:buAutoNum type="arabicPeriod"/>
                  <a:tabLst>
                    <a:tab pos="288925" algn="l"/>
                  </a:tabLst>
                </a:pPr>
                <a:r>
                  <a:rPr lang="en-GB" sz="2000" b="1" u="sng" dirty="0">
                    <a:solidFill>
                      <a:srgbClr val="1F487C"/>
                    </a:solidFill>
                    <a:uFill>
                      <a:solidFill>
                        <a:srgbClr val="1F487C"/>
                      </a:solidFill>
                    </a:uFill>
                    <a:latin typeface="Times New Roman"/>
                    <a:cs typeface="Times New Roman"/>
                  </a:rPr>
                  <a:t>Allocation</a:t>
                </a:r>
                <a:r>
                  <a:rPr lang="en-GB" sz="2000" b="1" u="sng" spc="-50"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59" dirty="0">
                    <a:solidFill>
                      <a:srgbClr val="1F487C"/>
                    </a:solidFill>
                    <a:latin typeface="Times New Roman"/>
                    <a:cs typeface="Times New Roman"/>
                  </a:rPr>
                  <a:t> </a:t>
                </a:r>
                <a:r>
                  <a:rPr lang="en-GB" sz="2000" dirty="0">
                    <a:latin typeface="Times New Roman"/>
                    <a:cs typeface="Times New Roman"/>
                  </a:rPr>
                  <a:t>When</a:t>
                </a:r>
                <a:r>
                  <a:rPr lang="en-GB" sz="2000" spc="-45" dirty="0">
                    <a:latin typeface="Times New Roman"/>
                    <a:cs typeface="Times New Roman"/>
                  </a:rPr>
                  <a:t> </a:t>
                </a:r>
                <a:r>
                  <a:rPr lang="en-GB" sz="2000" dirty="0">
                    <a:latin typeface="Times New Roman"/>
                    <a:cs typeface="Times New Roman"/>
                  </a:rPr>
                  <a:t>a</a:t>
                </a:r>
                <a:r>
                  <a:rPr lang="en-GB" sz="2000" spc="-15" dirty="0">
                    <a:latin typeface="Times New Roman"/>
                    <a:cs typeface="Times New Roman"/>
                  </a:rPr>
                  <a:t> </a:t>
                </a:r>
                <a:r>
                  <a:rPr lang="en-GB" sz="2000" dirty="0">
                    <a:latin typeface="Times New Roman"/>
                    <a:cs typeface="Times New Roman"/>
                  </a:rPr>
                  <a:t>job</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requests</a:t>
                </a:r>
                <a:r>
                  <a:rPr lang="en-GB" sz="2000" spc="-50" dirty="0">
                    <a:latin typeface="Times New Roman"/>
                    <a:cs typeface="Times New Roman"/>
                  </a:rPr>
                  <a:t> </a:t>
                </a:r>
                <a:r>
                  <a:rPr lang="en-GB" sz="2000" dirty="0">
                    <a:latin typeface="Times New Roman"/>
                    <a:cs typeface="Times New Roman"/>
                  </a:rPr>
                  <a:t>a resource</a:t>
                </a:r>
                <a:r>
                  <a:rPr lang="en-GB" sz="2000" spc="-50" dirty="0">
                    <a:latin typeface="Times New Roman"/>
                    <a:cs typeface="Times New Roman"/>
                  </a:rPr>
                  <a:t> </a:t>
                </a:r>
                <a:r>
                  <a:rPr lang="en-GB" sz="2000" dirty="0">
                    <a:latin typeface="Times New Roman"/>
                    <a:cs typeface="Times New Roman"/>
                  </a:rPr>
                  <a:t>R</a:t>
                </a:r>
                <a:r>
                  <a:rPr lang="en-GB" sz="2000" spc="-1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time </a:t>
                </a:r>
                <a:r>
                  <a:rPr lang="en-GB" sz="2000" spc="-25" dirty="0">
                    <a:latin typeface="Times New Roman"/>
                    <a:cs typeface="Times New Roman"/>
                  </a:rPr>
                  <a:t>t,</a:t>
                </a:r>
                <a:endParaRPr lang="en-GB" sz="2000" dirty="0">
                  <a:latin typeface="Times New Roman"/>
                  <a:cs typeface="Times New Roman"/>
                </a:endParaRPr>
              </a:p>
              <a:p>
                <a:pPr marL="1322705" lvl="1" indent="-357505">
                  <a:lnSpc>
                    <a:spcPct val="100000"/>
                  </a:lnSpc>
                  <a:buFont typeface="Times New Roman"/>
                  <a:buAutoNum type="alphaLcParenBoth"/>
                  <a:tabLst>
                    <a:tab pos="1322705" algn="l"/>
                  </a:tabLst>
                </a:pPr>
                <a:r>
                  <a:rPr lang="en-GB" sz="2000" dirty="0">
                    <a:latin typeface="Times New Roman"/>
                    <a:cs typeface="Times New Roman"/>
                  </a:rPr>
                  <a:t>if</a:t>
                </a:r>
                <a:r>
                  <a:rPr lang="en-GB" sz="2000" spc="-1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allocated</a:t>
                </a:r>
                <a:r>
                  <a:rPr lang="en-GB" sz="2000" spc="-15"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until</a:t>
                </a:r>
                <a:r>
                  <a:rPr lang="en-GB" sz="2000" spc="-35" dirty="0">
                    <a:latin typeface="Times New Roman"/>
                    <a:cs typeface="Times New Roman"/>
                  </a:rPr>
                  <a:t> </a:t>
                </a:r>
                <a:r>
                  <a:rPr lang="en-GB" sz="2000" dirty="0">
                    <a:latin typeface="Times New Roman"/>
                    <a:cs typeface="Times New Roman"/>
                  </a:rPr>
                  <a:t>J</a:t>
                </a:r>
                <a:r>
                  <a:rPr lang="en-GB" sz="2000" spc="-15"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it,</a:t>
                </a:r>
                <a:r>
                  <a:rPr lang="en-GB" sz="2000" spc="-5" dirty="0">
                    <a:latin typeface="Times New Roman"/>
                    <a:cs typeface="Times New Roman"/>
                  </a:rPr>
                  <a:t> </a:t>
                </a:r>
                <a:r>
                  <a:rPr lang="en-GB" sz="2000" spc="-25" dirty="0">
                    <a:latin typeface="Times New Roman"/>
                    <a:cs typeface="Times New Roman"/>
                  </a:rPr>
                  <a:t>and</a:t>
                </a:r>
                <a:endParaRPr lang="en-GB" sz="2000" dirty="0">
                  <a:latin typeface="Times New Roman"/>
                  <a:cs typeface="Times New Roman"/>
                </a:endParaRPr>
              </a:p>
              <a:p>
                <a:pPr marL="1337310" lvl="1" indent="-372110">
                  <a:lnSpc>
                    <a:spcPct val="100000"/>
                  </a:lnSpc>
                  <a:buFont typeface="Times New Roman"/>
                  <a:buAutoNum type="alphaLcParenBoth"/>
                  <a:tabLst>
                    <a:tab pos="1337310" algn="l"/>
                  </a:tabLst>
                </a:pPr>
                <a:r>
                  <a:rPr lang="en-GB" sz="2000" dirty="0">
                    <a:latin typeface="Times New Roman"/>
                    <a:cs typeface="Times New Roman"/>
                  </a:rPr>
                  <a:t>if</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not</a:t>
                </a:r>
                <a:r>
                  <a:rPr lang="en-GB" sz="2000" spc="-30"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the</a:t>
                </a:r>
                <a:r>
                  <a:rPr lang="en-GB" sz="2000" spc="-25" dirty="0">
                    <a:latin typeface="Times New Roman"/>
                    <a:cs typeface="Times New Roman"/>
                  </a:rPr>
                  <a:t> </a:t>
                </a:r>
                <a:r>
                  <a:rPr lang="en-GB" sz="2000" dirty="0">
                    <a:latin typeface="Times New Roman"/>
                    <a:cs typeface="Times New Roman"/>
                  </a:rPr>
                  <a:t>request</a:t>
                </a:r>
                <a:r>
                  <a:rPr lang="en-GB" sz="2000" spc="-3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denied</a:t>
                </a:r>
                <a:r>
                  <a:rPr lang="en-GB" sz="2000" spc="-10" dirty="0">
                    <a:latin typeface="Times New Roman"/>
                    <a:cs typeface="Times New Roman"/>
                  </a:rPr>
                  <a:t> </a:t>
                </a:r>
                <a:r>
                  <a:rPr lang="en-GB" sz="2000" dirty="0">
                    <a:latin typeface="Times New Roman"/>
                    <a:cs typeface="Times New Roman"/>
                  </a:rPr>
                  <a:t>and</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spc="-10" dirty="0">
                    <a:latin typeface="Times New Roman"/>
                    <a:cs typeface="Times New Roman"/>
                  </a:rPr>
                  <a:t>blocked.</a:t>
                </a:r>
                <a:endParaRPr lang="en-GB" sz="2000" dirty="0">
                  <a:latin typeface="Times New Roman"/>
                  <a:cs typeface="Times New Roman"/>
                </a:endParaRPr>
              </a:p>
              <a:p>
                <a:pPr lvl="1">
                  <a:lnSpc>
                    <a:spcPct val="100000"/>
                  </a:lnSpc>
                  <a:spcBef>
                    <a:spcPts val="580"/>
                  </a:spcBef>
                  <a:buFont typeface="Times New Roman"/>
                  <a:buAutoNum type="alphaLcParenBoth"/>
                </a:pPr>
                <a:endParaRPr lang="en-GB" sz="2000" dirty="0">
                  <a:latin typeface="Times New Roman"/>
                  <a:cs typeface="Times New Roman"/>
                </a:endParaRPr>
              </a:p>
              <a:p>
                <a:pPr marL="302895" marR="43180" indent="-252729" algn="just">
                  <a:lnSpc>
                    <a:spcPct val="100200"/>
                  </a:lnSpc>
                  <a:buClr>
                    <a:srgbClr val="000000"/>
                  </a:buClr>
                  <a:buAutoNum type="arabicPeriod"/>
                  <a:tabLst>
                    <a:tab pos="304800" algn="l"/>
                  </a:tabLst>
                </a:pPr>
                <a:r>
                  <a:rPr lang="en-GB" sz="2000" b="1" u="sng" spc="-10" dirty="0">
                    <a:solidFill>
                      <a:srgbClr val="1F487C"/>
                    </a:solidFill>
                    <a:uFill>
                      <a:solidFill>
                        <a:srgbClr val="1F487C"/>
                      </a:solidFill>
                    </a:uFill>
                    <a:latin typeface="Times New Roman"/>
                    <a:cs typeface="Times New Roman"/>
                  </a:rPr>
                  <a:t>Priority-</a:t>
                </a:r>
                <a:r>
                  <a:rPr lang="en-GB" sz="2000" b="1" u="sng" dirty="0">
                    <a:solidFill>
                      <a:srgbClr val="1F487C"/>
                    </a:solidFill>
                    <a:uFill>
                      <a:solidFill>
                        <a:srgbClr val="1F487C"/>
                      </a:solidFill>
                    </a:uFill>
                    <a:latin typeface="Times New Roman"/>
                    <a:cs typeface="Times New Roman"/>
                  </a:rPr>
                  <a:t>inheritance</a:t>
                </a:r>
                <a:r>
                  <a:rPr lang="en-GB" sz="2000" b="1" u="sng" spc="-5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45" dirty="0">
                    <a:solidFill>
                      <a:srgbClr val="1F487C"/>
                    </a:solidFill>
                    <a:latin typeface="Times New Roman"/>
                    <a:cs typeface="Times New Roman"/>
                  </a:rPr>
                  <a:t> </a:t>
                </a:r>
                <a:r>
                  <a:rPr lang="en-GB" sz="2000" dirty="0">
                    <a:solidFill>
                      <a:srgbClr val="CC0000"/>
                    </a:solidFill>
                    <a:latin typeface="Times New Roman"/>
                    <a:cs typeface="Times New Roman"/>
                  </a:rPr>
                  <a:t>When</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requesting</a:t>
                </a:r>
                <a:r>
                  <a:rPr lang="en-GB" sz="2000" spc="-45" dirty="0">
                    <a:solidFill>
                      <a:srgbClr val="CC0000"/>
                    </a:solidFill>
                    <a:latin typeface="Times New Roman"/>
                    <a:cs typeface="Times New Roman"/>
                  </a:rPr>
                  <a:t> </a:t>
                </a:r>
                <a:r>
                  <a:rPr lang="en-GB" sz="2000" dirty="0">
                    <a:solidFill>
                      <a:srgbClr val="CC0000"/>
                    </a:solidFill>
                    <a:latin typeface="Times New Roman"/>
                    <a:cs typeface="Times New Roman"/>
                  </a:rPr>
                  <a:t>job</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becomes</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blocked,</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0" dirty="0">
                    <a:solidFill>
                      <a:srgbClr val="CC0000"/>
                    </a:solidFill>
                    <a:latin typeface="Times New Roman"/>
                    <a:cs typeface="Times New Roman"/>
                  </a:rPr>
                  <a:t> </a:t>
                </a:r>
                <a:r>
                  <a:rPr lang="en-GB" sz="2000" spc="-25" dirty="0">
                    <a:solidFill>
                      <a:srgbClr val="CC0000"/>
                    </a:solidFill>
                    <a:latin typeface="Times New Roman"/>
                    <a:cs typeface="Times New Roman"/>
                  </a:rPr>
                  <a:t>job 	</a:t>
                </a:r>
                <a:r>
                  <a:rPr lang="en-GB" sz="2000" dirty="0" err="1">
                    <a:solidFill>
                      <a:srgbClr val="CC0000"/>
                    </a:solidFill>
                    <a:latin typeface="Times New Roman"/>
                    <a:cs typeface="Times New Roman"/>
                  </a:rPr>
                  <a:t>J</a:t>
                </a:r>
                <a:r>
                  <a:rPr lang="en-GB" sz="1950" i="1" baseline="-21367" dirty="0" err="1">
                    <a:solidFill>
                      <a:srgbClr val="CC0000"/>
                    </a:solidFill>
                    <a:latin typeface="Times New Roman"/>
                    <a:cs typeface="Times New Roman"/>
                  </a:rPr>
                  <a:t>l</a:t>
                </a:r>
                <a:r>
                  <a:rPr lang="en-GB" sz="1950" i="1" spc="247" baseline="-21367" dirty="0">
                    <a:solidFill>
                      <a:srgbClr val="CC0000"/>
                    </a:solidFill>
                    <a:latin typeface="Times New Roman"/>
                    <a:cs typeface="Times New Roman"/>
                  </a:rPr>
                  <a:t> </a:t>
                </a:r>
                <a:r>
                  <a:rPr lang="en-GB" sz="2000" dirty="0">
                    <a:solidFill>
                      <a:srgbClr val="CC0000"/>
                    </a:solidFill>
                    <a:latin typeface="Times New Roman"/>
                    <a:cs typeface="Times New Roman"/>
                  </a:rPr>
                  <a:t>that</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blocks</a:t>
                </a:r>
                <a:r>
                  <a:rPr lang="en-GB" sz="2000" spc="-30"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inherits</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current</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priority</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of</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20" dirty="0">
                    <a:solidFill>
                      <a:srgbClr val="CC0000"/>
                    </a:solidFill>
                    <a:latin typeface="Times New Roman"/>
                    <a:cs typeface="Times New Roman"/>
                  </a:rPr>
                  <a:t> </a:t>
                </a:r>
                <a:r>
                  <a:rPr lang="en-GB" sz="2000" dirty="0">
                    <a:latin typeface="Times New Roman"/>
                    <a:cs typeface="Times New Roman"/>
                  </a:rPr>
                  <a:t>The job</a:t>
                </a:r>
                <a:r>
                  <a:rPr lang="en-GB" sz="2000" spc="-2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executes</a:t>
                </a:r>
                <a:r>
                  <a:rPr lang="en-GB" sz="2000" spc="-20" dirty="0">
                    <a:latin typeface="Times New Roman"/>
                    <a:cs typeface="Times New Roman"/>
                  </a:rPr>
                  <a:t> </a:t>
                </a:r>
                <a:r>
                  <a:rPr lang="en-GB" sz="2000" dirty="0">
                    <a:latin typeface="Times New Roman"/>
                    <a:cs typeface="Times New Roman"/>
                  </a:rPr>
                  <a:t>at</a:t>
                </a:r>
                <a:r>
                  <a:rPr lang="en-GB" sz="2000" spc="-15"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spc="-10" dirty="0">
                    <a:latin typeface="Times New Roman"/>
                    <a:cs typeface="Times New Roman"/>
                  </a:rPr>
                  <a:t>inherited 	</a:t>
                </a:r>
                <a:r>
                  <a:rPr lang="en-GB" sz="2000" dirty="0">
                    <a:latin typeface="Times New Roman"/>
                    <a:cs typeface="Times New Roman"/>
                  </a:rPr>
                  <a:t>priority</a:t>
                </a:r>
                <a:r>
                  <a:rPr lang="en-GB" sz="2000" spc="-50"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R (or</a:t>
                </a:r>
                <a:r>
                  <a:rPr lang="en-GB" sz="2000" spc="-15"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inherits</a:t>
                </a:r>
                <a:r>
                  <a:rPr lang="en-GB" sz="2000" spc="-45" dirty="0">
                    <a:latin typeface="Times New Roman"/>
                    <a:cs typeface="Times New Roman"/>
                  </a:rPr>
                  <a:t> </a:t>
                </a:r>
                <a:r>
                  <a:rPr lang="en-GB" sz="2000" dirty="0">
                    <a:latin typeface="Times New Roman"/>
                    <a:cs typeface="Times New Roman"/>
                  </a:rPr>
                  <a:t>an even higher</a:t>
                </a:r>
                <a:r>
                  <a:rPr lang="en-GB" sz="2000" spc="-40" dirty="0">
                    <a:latin typeface="Times New Roman"/>
                    <a:cs typeface="Times New Roman"/>
                  </a:rPr>
                  <a:t> </a:t>
                </a:r>
                <a:r>
                  <a:rPr lang="en-GB" sz="2000" dirty="0">
                    <a:latin typeface="Times New Roman"/>
                    <a:cs typeface="Times New Roman"/>
                  </a:rPr>
                  <a:t>priority);</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priority 	</a:t>
                </a:r>
                <a:r>
                  <a:rPr lang="en-GB" sz="2000" dirty="0">
                    <a:latin typeface="Times New Roman"/>
                    <a:cs typeface="Times New Roman"/>
                  </a:rPr>
                  <a:t>of</a:t>
                </a:r>
                <a:r>
                  <a:rPr lang="en-GB" sz="2000" spc="-1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returns</a:t>
                </a:r>
                <a:r>
                  <a:rPr lang="en-GB" sz="2000" spc="-40" dirty="0">
                    <a:latin typeface="Times New Roman"/>
                    <a:cs typeface="Times New Roman"/>
                  </a:rPr>
                  <a:t> </a:t>
                </a:r>
                <a:r>
                  <a:rPr lang="en-GB" sz="2000" dirty="0">
                    <a:latin typeface="Times New Roman"/>
                    <a:cs typeface="Times New Roman"/>
                  </a:rPr>
                  <a:t>to</a:t>
                </a:r>
                <a:r>
                  <a:rPr lang="en-GB" sz="2000" spc="-10"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dirty="0">
                    <a:latin typeface="Times New Roman"/>
                    <a:cs typeface="Times New Roman"/>
                  </a:rPr>
                  <a:t>priority</a:t>
                </a:r>
                <a:r>
                  <a:rPr lang="en-GB" sz="2000" spc="-35" dirty="0">
                    <a:latin typeface="Times New Roman"/>
                    <a:cs typeface="Times New Roman"/>
                  </a:rPr>
                  <a:t> </a:t>
                </a:r>
                <a:r>
                  <a:rPr lang="en-GB" sz="2000" dirty="0">
                    <a:latin typeface="Symbol"/>
                    <a:cs typeface="Symbol"/>
                  </a:rPr>
                  <a:t></a:t>
                </a:r>
                <a:r>
                  <a:rPr lang="en-GB" sz="1950" i="1" baseline="-21367" dirty="0">
                    <a:latin typeface="Times New Roman"/>
                    <a:cs typeface="Times New Roman"/>
                  </a:rPr>
                  <a:t>l</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a:t>
                </a:r>
                <a:r>
                  <a:rPr lang="en-GB" sz="2000" spc="-4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the</a:t>
                </a:r>
                <a:r>
                  <a:rPr lang="en-GB" sz="2000" spc="-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 when</a:t>
                </a:r>
                <a:r>
                  <a:rPr lang="en-GB" sz="2000" spc="-15" dirty="0">
                    <a:latin typeface="Times New Roman"/>
                    <a:cs typeface="Times New Roman"/>
                  </a:rPr>
                  <a:t> </a:t>
                </a:r>
                <a:r>
                  <a:rPr lang="en-GB" sz="2000" dirty="0">
                    <a:latin typeface="Times New Roman"/>
                    <a:cs typeface="Times New Roman"/>
                  </a:rPr>
                  <a:t>it</a:t>
                </a:r>
                <a:r>
                  <a:rPr lang="en-GB" sz="2000" spc="-10" dirty="0">
                    <a:latin typeface="Times New Roman"/>
                    <a:cs typeface="Times New Roman"/>
                  </a:rPr>
                  <a:t> </a:t>
                </a:r>
                <a:r>
                  <a:rPr lang="en-GB" sz="2000" dirty="0">
                    <a:latin typeface="Times New Roman"/>
                    <a:cs typeface="Times New Roman"/>
                  </a:rPr>
                  <a:t>acquired</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resource</a:t>
                </a:r>
                <a:r>
                  <a:rPr lang="en-GB" sz="2000" spc="-50" dirty="0">
                    <a:latin typeface="Times New Roman"/>
                    <a:cs typeface="Times New Roman"/>
                  </a:rPr>
                  <a:t> </a:t>
                </a:r>
                <a:r>
                  <a:rPr lang="en-GB" sz="2000" spc="-25" dirty="0">
                    <a:latin typeface="Times New Roman"/>
                    <a:cs typeface="Times New Roman"/>
                  </a:rPr>
                  <a:t>R.</a:t>
                </a:r>
                <a:endParaRPr lang="en-GB" sz="2000" dirty="0">
                  <a:latin typeface="Times New Roman"/>
                  <a:cs typeface="Times New Roman"/>
                </a:endParaRPr>
              </a:p>
              <a:p>
                <a:endParaRPr lang="en-SE" dirty="0"/>
              </a:p>
            </p:txBody>
          </p:sp>
        </mc:Fallback>
      </mc:AlternateContent>
    </p:spTree>
    <p:extLst>
      <p:ext uri="{BB962C8B-B14F-4D97-AF65-F5344CB8AC3E}">
        <p14:creationId xmlns:p14="http://schemas.microsoft.com/office/powerpoint/2010/main" val="37673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eaLnBrk="1" hangingPunct="1"/>
                <a:r>
                  <a:rPr lang="en-GB" altLang="zh-CN" kern="0" dirty="0">
                    <a:ea typeface="宋体" charset="-122"/>
                  </a:rPr>
                  <a:t>Chained blocking:</a:t>
                </a:r>
              </a:p>
              <a:p>
                <a:pPr lvl="1" eaLnBrk="1" hangingPunct="1"/>
                <a:r>
                  <a:rPr lang="en-GB" altLang="zh-CN" sz="2400" kern="0" dirty="0">
                    <a:ea typeface="宋体" charset="-122"/>
                  </a:rPr>
                  <a:t>Theorem: task </a:t>
                </a:r>
                <a14:m>
                  <m:oMath xmlns:m="http://schemas.openxmlformats.org/officeDocument/2006/math">
                    <m:sSub>
                      <m:sSubPr>
                        <m:ctrlPr>
                          <a:rPr lang="en-GB" altLang="zh-CN" sz="2400" i="1" kern="0" smtClean="0">
                            <a:latin typeface="Cambria Math" panose="02040503050406030204" pitchFamily="18" charset="0"/>
                            <a:ea typeface="宋体" charset="-122"/>
                          </a:rPr>
                        </m:ctrlPr>
                      </m:sSubPr>
                      <m:e>
                        <m:r>
                          <a:rPr lang="en-GB" altLang="zh-CN" sz="2400" i="1" kern="0" smtClean="0">
                            <a:latin typeface="Cambria Math" panose="02040503050406030204" pitchFamily="18" charset="0"/>
                            <a:ea typeface="宋体" charset="-122"/>
                          </a:rPr>
                          <m:t>𝜏</m:t>
                        </m:r>
                      </m:e>
                      <m:sub>
                        <m:r>
                          <a:rPr lang="en-GB" altLang="zh-CN" sz="2400" i="1" kern="0" smtClean="0">
                            <a:latin typeface="Cambria Math" panose="02040503050406030204" pitchFamily="18" charset="0"/>
                            <a:ea typeface="宋体" charset="-122"/>
                          </a:rPr>
                          <m:t>𝑖</m:t>
                        </m:r>
                      </m:sub>
                    </m:sSub>
                  </m:oMath>
                </a14:m>
                <a:r>
                  <a:rPr lang="en-GB" altLang="zh-CN" sz="2400" kern="0" dirty="0">
                    <a:ea typeface="宋体" charset="-122"/>
                  </a:rPr>
                  <a:t> can be blocked at most once by each lower priority task</a:t>
                </a:r>
              </a:p>
              <a:p>
                <a:pPr lvl="1">
                  <a:buFont typeface="Arial" panose="020B0604020202020204" pitchFamily="34" charset="0"/>
                  <a:buChar char="•"/>
                </a:pPr>
                <a:r>
                  <a:rPr lang="en-GB" sz="2400" kern="0" dirty="0"/>
                  <a:t>If </a:t>
                </a:r>
                <a:r>
                  <a:rPr lang="en-GB" sz="2400" b="1" kern="0" dirty="0"/>
                  <a:t>n</a:t>
                </a:r>
                <a:r>
                  <a:rPr lang="en-GB" sz="2400" kern="0" dirty="0"/>
                  <a:t> is the number of lower-priority tasks than </a:t>
                </a:r>
                <a14:m>
                  <m:oMath xmlns:m="http://schemas.openxmlformats.org/officeDocument/2006/math">
                    <m:sSub>
                      <m:sSubPr>
                        <m:ctrlPr>
                          <a:rPr lang="en-GB" sz="2400" i="1" kern="0" smtClean="0">
                            <a:latin typeface="Cambria Math" panose="02040503050406030204" pitchFamily="18" charset="0"/>
                          </a:rPr>
                        </m:ctrlPr>
                      </m:sSubPr>
                      <m:e>
                        <m:r>
                          <a:rPr lang="en-GB" sz="2400" i="1" kern="0" smtClean="0">
                            <a:latin typeface="Cambria Math" panose="02040503050406030204" pitchFamily="18" charset="0"/>
                          </a:rPr>
                          <m:t>𝜏</m:t>
                        </m:r>
                      </m:e>
                      <m:sub>
                        <m:r>
                          <a:rPr lang="en-GB" sz="2400" i="1" kern="0" smtClean="0">
                            <a:latin typeface="Cambria Math" panose="02040503050406030204" pitchFamily="18" charset="0"/>
                          </a:rPr>
                          <m:t>𝑖</m:t>
                        </m:r>
                      </m:sub>
                    </m:sSub>
                  </m:oMath>
                </a14:m>
                <a:r>
                  <a:rPr lang="en-GB" sz="2400" kern="0" dirty="0"/>
                  <a:t>, and </a:t>
                </a:r>
                <a:r>
                  <a:rPr lang="en-GB" sz="2400" b="1" kern="0" dirty="0"/>
                  <a:t>m</a:t>
                </a:r>
                <a:r>
                  <a:rPr lang="en-GB" sz="2400" kern="0" dirty="0"/>
                  <a:t> is the number of semaphores on which </a:t>
                </a:r>
                <a14:m>
                  <m:oMath xmlns:m="http://schemas.openxmlformats.org/officeDocument/2006/math">
                    <m:sSub>
                      <m:sSubPr>
                        <m:ctrlPr>
                          <a:rPr lang="en-GB" sz="2400" i="1" kern="0">
                            <a:latin typeface="Cambria Math" panose="02040503050406030204" pitchFamily="18" charset="0"/>
                          </a:rPr>
                        </m:ctrlPr>
                      </m:sSubPr>
                      <m:e>
                        <m:r>
                          <a:rPr lang="en-GB" sz="2400" i="1" kern="0">
                            <a:latin typeface="Cambria Math" panose="02040503050406030204" pitchFamily="18" charset="0"/>
                          </a:rPr>
                          <m:t>𝜏</m:t>
                        </m:r>
                      </m:e>
                      <m:sub>
                        <m:r>
                          <a:rPr lang="en-GB" sz="2400" i="1" kern="0">
                            <a:latin typeface="Cambria Math" panose="02040503050406030204" pitchFamily="18" charset="0"/>
                          </a:rPr>
                          <m:t>𝑖</m:t>
                        </m:r>
                      </m:sub>
                    </m:sSub>
                  </m:oMath>
                </a14:m>
                <a:r>
                  <a:rPr lang="en-GB" sz="2400" kern="0" dirty="0"/>
                  <a:t> can be blocked, then</a:t>
                </a:r>
              </a:p>
              <a:p>
                <a:pPr lvl="1"/>
                <a:r>
                  <a:rPr lang="en-GB" sz="2400" b="1" kern="0" dirty="0"/>
                  <a:t>Theorem: </a:t>
                </a:r>
                <a14:m>
                  <m:oMath xmlns:m="http://schemas.openxmlformats.org/officeDocument/2006/math">
                    <m:sSub>
                      <m:sSubPr>
                        <m:ctrlPr>
                          <a:rPr lang="en-GB" altLang="zh-CN" sz="2400" i="1" kern="0" smtClean="0">
                            <a:latin typeface="Cambria Math" panose="02040503050406030204" pitchFamily="18" charset="0"/>
                            <a:ea typeface="宋体" charset="-122"/>
                          </a:rPr>
                        </m:ctrlPr>
                      </m:sSubPr>
                      <m:e>
                        <m:r>
                          <a:rPr lang="en-GB" altLang="zh-CN" sz="2400" i="1" kern="0" smtClean="0">
                            <a:latin typeface="Cambria Math" panose="02040503050406030204" pitchFamily="18" charset="0"/>
                            <a:ea typeface="宋体" charset="-122"/>
                          </a:rPr>
                          <m:t>𝜏</m:t>
                        </m:r>
                      </m:e>
                      <m:sub>
                        <m:r>
                          <a:rPr lang="en-GB" altLang="zh-CN" sz="2400" i="1" kern="0" smtClean="0">
                            <a:latin typeface="Cambria Math" panose="02040503050406030204" pitchFamily="18" charset="0"/>
                            <a:ea typeface="宋体" charset="-122"/>
                          </a:rPr>
                          <m:t>𝑖</m:t>
                        </m:r>
                      </m:sub>
                    </m:sSub>
                  </m:oMath>
                </a14:m>
                <a:r>
                  <a:rPr lang="en-GB" sz="2400" kern="0" dirty="0"/>
                  <a:t> can be blocked at most for the duration of </a:t>
                </a:r>
                <a:r>
                  <a:rPr lang="en-GB" sz="2400" b="1" kern="0" dirty="0"/>
                  <a:t>min(n, m)</a:t>
                </a:r>
                <a:r>
                  <a:rPr lang="en-GB" sz="2400" kern="0" dirty="0"/>
                  <a:t> critical sections</a:t>
                </a:r>
                <a:endParaRPr lang="en-GB" altLang="zh-CN" sz="2400" kern="0" dirty="0">
                  <a:ea typeface="宋体" charset="-122"/>
                </a:endParaRPr>
              </a:p>
              <a:p>
                <a:pPr eaLnBrk="1" hangingPunct="1"/>
                <a:r>
                  <a:rPr lang="en-GB" altLang="zh-CN" kern="0" dirty="0">
                    <a:ea typeface="宋体" charset="-122"/>
                  </a:rPr>
                  <a:t>Priority Ceiling Protocol is a more advanced protocol, which prevents deadlocks and reduces blocking time</a:t>
                </a:r>
                <a:endParaRPr lang="zh-CN" altLang="en-US" kern="0" dirty="0">
                  <a:ea typeface="宋体" charset="-122"/>
                </a:endParaRPr>
              </a:p>
              <a:p>
                <a:endParaRPr lang="en-SE" dirty="0"/>
              </a:p>
            </p:txBody>
          </p:sp>
        </mc:Choice>
        <mc:Fallback xmlns="">
          <p:sp>
            <p:nvSpPr>
              <p:cNvPr id="3" name="Notes Placeholder 2"/>
              <p:cNvSpPr>
                <a:spLocks noGrp="1"/>
              </p:cNvSpPr>
              <p:nvPr>
                <p:ph type="body" idx="1"/>
              </p:nvPr>
            </p:nvSpPr>
            <p:spPr/>
            <p:txBody>
              <a:bodyPr/>
              <a:lstStyle/>
              <a:p>
                <a:pPr eaLnBrk="1" hangingPunct="1"/>
                <a:r>
                  <a:rPr lang="en-GB" altLang="zh-CN" kern="0" dirty="0">
                    <a:ea typeface="宋体" charset="-122"/>
                  </a:rPr>
                  <a:t>Chained blocking:</a:t>
                </a:r>
              </a:p>
              <a:p>
                <a:pPr lvl="1" eaLnBrk="1" hangingPunct="1"/>
                <a:r>
                  <a:rPr lang="en-GB" altLang="zh-CN" sz="2400" kern="0" dirty="0">
                    <a:ea typeface="宋体" charset="-122"/>
                  </a:rPr>
                  <a:t>Theorem: task </a:t>
                </a:r>
                <a:r>
                  <a:rPr lang="en-GB" altLang="zh-CN" sz="2400" i="0" kern="0">
                    <a:latin typeface="Cambria Math" panose="02040503050406030204" pitchFamily="18" charset="0"/>
                    <a:ea typeface="宋体" charset="-122"/>
                  </a:rPr>
                  <a:t>𝜏_𝑖</a:t>
                </a:r>
                <a:r>
                  <a:rPr lang="en-GB" altLang="zh-CN" sz="2400" kern="0" dirty="0">
                    <a:ea typeface="宋体" charset="-122"/>
                  </a:rPr>
                  <a:t> can be blocked at most once by each lower priority task</a:t>
                </a:r>
              </a:p>
              <a:p>
                <a:pPr lvl="1">
                  <a:buFont typeface="Arial" panose="020B0604020202020204" pitchFamily="34" charset="0"/>
                  <a:buChar char="•"/>
                </a:pPr>
                <a:r>
                  <a:rPr lang="en-GB" sz="2400" kern="0" dirty="0"/>
                  <a:t>If </a:t>
                </a:r>
                <a:r>
                  <a:rPr lang="en-GB" sz="2400" b="1" kern="0" dirty="0"/>
                  <a:t>n</a:t>
                </a:r>
                <a:r>
                  <a:rPr lang="en-GB" sz="2400" kern="0" dirty="0"/>
                  <a:t> is the number of lower-priority tasks than </a:t>
                </a:r>
                <a:r>
                  <a:rPr lang="en-GB" sz="2400" i="0" kern="0">
                    <a:latin typeface="Cambria Math" panose="02040503050406030204" pitchFamily="18" charset="0"/>
                  </a:rPr>
                  <a:t>𝜏_𝑖</a:t>
                </a:r>
                <a:r>
                  <a:rPr lang="en-GB" sz="2400" kern="0" dirty="0"/>
                  <a:t>, and </a:t>
                </a:r>
                <a:r>
                  <a:rPr lang="en-GB" sz="2400" b="1" kern="0" dirty="0"/>
                  <a:t>m</a:t>
                </a:r>
                <a:r>
                  <a:rPr lang="en-GB" sz="2400" kern="0" dirty="0"/>
                  <a:t> is the number of semaphores on which </a:t>
                </a:r>
                <a:r>
                  <a:rPr lang="en-GB" sz="2400" i="0" kern="0">
                    <a:latin typeface="Cambria Math" panose="02040503050406030204" pitchFamily="18" charset="0"/>
                  </a:rPr>
                  <a:t>𝜏_𝑖</a:t>
                </a:r>
                <a:r>
                  <a:rPr lang="en-GB" sz="2400" kern="0" dirty="0"/>
                  <a:t> can be blocked, then</a:t>
                </a:r>
              </a:p>
              <a:p>
                <a:pPr lvl="1"/>
                <a:r>
                  <a:rPr lang="en-GB" sz="2400" b="1" kern="0" dirty="0"/>
                  <a:t>Theorem: </a:t>
                </a:r>
                <a:r>
                  <a:rPr lang="en-GB" altLang="zh-CN" sz="2400" i="0" kern="0">
                    <a:latin typeface="Cambria Math" panose="02040503050406030204" pitchFamily="18" charset="0"/>
                    <a:ea typeface="宋体" charset="-122"/>
                  </a:rPr>
                  <a:t>𝜏_𝑖</a:t>
                </a:r>
                <a:r>
                  <a:rPr lang="en-GB" sz="2400" kern="0" dirty="0"/>
                  <a:t> can be blocked at most for the duration of </a:t>
                </a:r>
                <a:r>
                  <a:rPr lang="en-GB" sz="2400" b="1" kern="0" dirty="0"/>
                  <a:t>min(n, m)</a:t>
                </a:r>
                <a:r>
                  <a:rPr lang="en-GB" sz="2400" kern="0" dirty="0"/>
                  <a:t> critical sections</a:t>
                </a:r>
                <a:endParaRPr lang="en-GB" altLang="zh-CN" sz="2400" kern="0" dirty="0">
                  <a:ea typeface="宋体" charset="-122"/>
                </a:endParaRPr>
              </a:p>
              <a:p>
                <a:pPr eaLnBrk="1" hangingPunct="1"/>
                <a:r>
                  <a:rPr lang="en-GB" altLang="zh-CN" kern="0" dirty="0">
                    <a:ea typeface="宋体" charset="-122"/>
                  </a:rPr>
                  <a:t>Priority Ceiling Protocol is a more advanced protocol, which prevents deadlocks and reduces blocking time</a:t>
                </a:r>
                <a:endParaRPr lang="zh-CN" altLang="en-US" kern="0" dirty="0">
                  <a:ea typeface="宋体" charset="-122"/>
                </a:endParaRPr>
              </a:p>
              <a:p>
                <a:endParaRPr lang="en-SE" dirty="0"/>
              </a:p>
            </p:txBody>
          </p:sp>
        </mc:Fallback>
      </mc:AlternateContent>
    </p:spTree>
    <p:extLst>
      <p:ext uri="{BB962C8B-B14F-4D97-AF65-F5344CB8AC3E}">
        <p14:creationId xmlns:p14="http://schemas.microsoft.com/office/powerpoint/2010/main" val="4293100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D3FF6-8A94-1535-A486-22C95AF62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A21FB-FAF4-F21A-898E-B59C5C0FF22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3F773F9-6A71-4BD0-4A61-88C5134DB070}"/>
                  </a:ext>
                </a:extLst>
              </p:cNvPr>
              <p:cNvSpPr>
                <a:spLocks noGrp="1"/>
              </p:cNvSpPr>
              <p:nvPr>
                <p:ph type="body" idx="1"/>
              </p:nvPr>
            </p:nvSpPr>
            <p:spPr/>
            <p:txBody>
              <a:bodyPr/>
              <a:lstStyle/>
              <a:p>
                <a:pPr marL="304800" marR="139065" lvl="0" indent="-254635" algn="just" defTabSz="914400" rtl="0" eaLnBrk="0" fontAlgn="base" latinLnBrk="0" hangingPunct="0">
                  <a:lnSpc>
                    <a:spcPct val="100000"/>
                  </a:lnSpc>
                  <a:spcBef>
                    <a:spcPts val="105"/>
                  </a:spcBef>
                  <a:spcAft>
                    <a:spcPct val="0"/>
                  </a:spcAft>
                  <a:buClr>
                    <a:srgbClr val="000000"/>
                  </a:buClr>
                  <a:buSzTx/>
                  <a:buFontTx/>
                  <a:buAutoNum type="arabicPeriod"/>
                  <a:tabLst>
                    <a:tab pos="304800" algn="l"/>
                  </a:tabLst>
                  <a:defRPr/>
                </a:pPr>
                <a:r>
                  <a:rPr lang="en-US" altLang="zh-CN" sz="4000" dirty="0">
                    <a:ea typeface="宋体" charset="-122"/>
                  </a:rPr>
                  <a:t>when </a:t>
                </a:r>
                <a14:m>
                  <m:oMath xmlns:m="http://schemas.openxmlformats.org/officeDocument/2006/math">
                    <m:sSub>
                      <m:sSubPr>
                        <m:ctrlPr>
                          <a:rPr lang="en-GB" sz="4000" b="0" i="1" kern="100" dirty="0" smtClean="0">
                            <a:latin typeface="Cambria Math" panose="02040503050406030204" pitchFamily="18" charset="0"/>
                            <a:ea typeface="宋体"/>
                            <a:cs typeface="Times New Roman"/>
                          </a:rPr>
                        </m:ctrlPr>
                      </m:sSubPr>
                      <m:e>
                        <m:r>
                          <a:rPr lang="el-GR" sz="4000" i="1" kern="100" dirty="0" smtClean="0">
                            <a:latin typeface="Cambria Math" panose="02040503050406030204" pitchFamily="18" charset="0"/>
                            <a:ea typeface="宋体"/>
                            <a:cs typeface="Times New Roman"/>
                          </a:rPr>
                          <m:t>𝜏</m:t>
                        </m:r>
                      </m:e>
                      <m:sub>
                        <m:r>
                          <a:rPr lang="en-GB" sz="4000" b="0" i="1" kern="100" dirty="0" smtClean="0">
                            <a:latin typeface="Cambria Math" panose="02040503050406030204" pitchFamily="18" charset="0"/>
                            <a:ea typeface="宋体"/>
                            <a:cs typeface="Times New Roman"/>
                          </a:rPr>
                          <m:t>𝑖</m:t>
                        </m:r>
                      </m:sub>
                    </m:sSub>
                  </m:oMath>
                </a14:m>
                <a:r>
                  <a:rPr lang="en-US" altLang="zh-CN" sz="4000" baseline="-25000" dirty="0">
                    <a:ea typeface="宋体" charset="-122"/>
                  </a:rPr>
                  <a:t> </a:t>
                </a:r>
                <a:r>
                  <a:rPr lang="en-US" altLang="zh-CN" sz="4000" dirty="0">
                    <a:ea typeface="宋体" charset="-122"/>
                  </a:rPr>
                  <a:t>is blocked on </a:t>
                </a:r>
                <a14:m>
                  <m:oMath xmlns:m="http://schemas.openxmlformats.org/officeDocument/2006/math">
                    <m:sSub>
                      <m:sSubPr>
                        <m:ctrlPr>
                          <a:rPr lang="en-GB" sz="4000" i="1">
                            <a:latin typeface="Cambria Math" panose="02040503050406030204" pitchFamily="18" charset="0"/>
                          </a:rPr>
                        </m:ctrlPr>
                      </m:sSubPr>
                      <m:e>
                        <m:r>
                          <a:rPr lang="en-GB" sz="4000" i="1">
                            <a:latin typeface="Cambria Math" panose="02040503050406030204" pitchFamily="18" charset="0"/>
                          </a:rPr>
                          <m:t>𝑠</m:t>
                        </m:r>
                      </m:e>
                      <m:sub>
                        <m:r>
                          <a:rPr lang="en-GB" sz="4000" i="1">
                            <a:latin typeface="Cambria Math" panose="02040503050406030204" pitchFamily="18" charset="0"/>
                          </a:rPr>
                          <m:t>𝑘</m:t>
                        </m:r>
                      </m:sub>
                    </m:sSub>
                  </m:oMath>
                </a14:m>
                <a:r>
                  <a:rPr lang="en-US" altLang="zh-CN" sz="4000" dirty="0">
                    <a:ea typeface="宋体" charset="-122"/>
                  </a:rPr>
                  <a:t>, the lower-priority task currently holding </a:t>
                </a:r>
                <a14:m>
                  <m:oMath xmlns:m="http://schemas.openxmlformats.org/officeDocument/2006/math">
                    <m:sSub>
                      <m:sSubPr>
                        <m:ctrlPr>
                          <a:rPr lang="en-GB" sz="4000" i="1">
                            <a:latin typeface="Cambria Math" panose="02040503050406030204" pitchFamily="18" charset="0"/>
                          </a:rPr>
                        </m:ctrlPr>
                      </m:sSubPr>
                      <m:e>
                        <m:r>
                          <a:rPr lang="en-GB" sz="4000" i="1">
                            <a:latin typeface="Cambria Math" panose="02040503050406030204" pitchFamily="18" charset="0"/>
                          </a:rPr>
                          <m:t>𝑠</m:t>
                        </m:r>
                      </m:e>
                      <m:sub>
                        <m:r>
                          <a:rPr lang="en-GB" sz="4000" i="1">
                            <a:latin typeface="Cambria Math" panose="02040503050406030204" pitchFamily="18" charset="0"/>
                          </a:rPr>
                          <m:t>𝑘</m:t>
                        </m:r>
                      </m:sub>
                    </m:sSub>
                  </m:oMath>
                </a14:m>
                <a:r>
                  <a:rPr lang="en-US" altLang="zh-CN" sz="4000" dirty="0">
                    <a:ea typeface="宋体" charset="-122"/>
                  </a:rPr>
                  <a:t> inherits </a:t>
                </a:r>
                <a14:m>
                  <m:oMath xmlns:m="http://schemas.openxmlformats.org/officeDocument/2006/math">
                    <m:sSub>
                      <m:sSubPr>
                        <m:ctrlPr>
                          <a:rPr lang="en-GB" sz="4000" i="1" kern="100" dirty="0">
                            <a:latin typeface="Cambria Math" panose="02040503050406030204" pitchFamily="18" charset="0"/>
                            <a:ea typeface="宋体"/>
                            <a:cs typeface="Times New Roman"/>
                          </a:rPr>
                        </m:ctrlPr>
                      </m:sSubPr>
                      <m:e>
                        <m:r>
                          <a:rPr lang="el-GR" sz="4000" i="1" kern="100" dirty="0">
                            <a:latin typeface="Cambria Math" panose="02040503050406030204" pitchFamily="18" charset="0"/>
                            <a:ea typeface="宋体"/>
                            <a:cs typeface="Times New Roman"/>
                          </a:rPr>
                          <m:t>𝜏</m:t>
                        </m:r>
                      </m:e>
                      <m:sub>
                        <m:r>
                          <a:rPr lang="en-GB" sz="4000" i="1" kern="100" dirty="0">
                            <a:latin typeface="Cambria Math" panose="02040503050406030204" pitchFamily="18" charset="0"/>
                            <a:ea typeface="宋体"/>
                            <a:cs typeface="Times New Roman"/>
                          </a:rPr>
                          <m:t>𝑖</m:t>
                        </m:r>
                      </m:sub>
                    </m:sSub>
                  </m:oMath>
                </a14:m>
                <a:r>
                  <a:rPr lang="en-US" altLang="zh-CN" sz="4000" dirty="0">
                    <a:ea typeface="宋体" charset="-122"/>
                  </a:rPr>
                  <a:t>’s priority</a:t>
                </a:r>
                <a:r>
                  <a:rPr lang="en-US" altLang="zh-CN" sz="4000" baseline="-25000" dirty="0">
                    <a:ea typeface="宋体" charset="-122"/>
                  </a:rPr>
                  <a:t> </a:t>
                </a:r>
                <a:endParaRPr lang="zh-CN" altLang="zh-CN" sz="4000" dirty="0">
                  <a:ea typeface="宋体" charset="-122"/>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r>
                  <a:rPr lang="en-GB" sz="2000" b="1" u="sng" dirty="0">
                    <a:solidFill>
                      <a:srgbClr val="1F487C"/>
                    </a:solidFill>
                    <a:uFill>
                      <a:solidFill>
                        <a:srgbClr val="1F487C"/>
                      </a:solidFill>
                    </a:uFill>
                    <a:latin typeface="Times New Roman"/>
                    <a:cs typeface="Times New Roman"/>
                  </a:rPr>
                  <a:t>Scheduling</a:t>
                </a:r>
                <a:r>
                  <a:rPr lang="en-GB" sz="2000" b="1" u="sng" spc="-3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80" dirty="0">
                    <a:solidFill>
                      <a:srgbClr val="1F487C"/>
                    </a:solidFill>
                    <a:latin typeface="Times New Roman"/>
                    <a:cs typeface="Times New Roman"/>
                  </a:rPr>
                  <a:t> </a:t>
                </a:r>
                <a:r>
                  <a:rPr lang="en-GB" sz="2000" dirty="0">
                    <a:latin typeface="Times New Roman"/>
                    <a:cs typeface="Times New Roman"/>
                  </a:rPr>
                  <a:t>Ready</a:t>
                </a:r>
                <a:r>
                  <a:rPr lang="en-GB" sz="2000" spc="-15" dirty="0">
                    <a:latin typeface="Times New Roman"/>
                    <a:cs typeface="Times New Roman"/>
                  </a:rPr>
                  <a:t> </a:t>
                </a:r>
                <a:r>
                  <a:rPr lang="en-GB" sz="2000" dirty="0">
                    <a:latin typeface="Times New Roman"/>
                    <a:cs typeface="Times New Roman"/>
                  </a:rPr>
                  <a:t>jobs</a:t>
                </a:r>
                <a:r>
                  <a:rPr lang="en-GB" sz="2000" spc="-40" dirty="0">
                    <a:latin typeface="Times New Roman"/>
                    <a:cs typeface="Times New Roman"/>
                  </a:rPr>
                  <a:t> </a:t>
                </a:r>
                <a:r>
                  <a:rPr lang="en-GB" sz="2000" dirty="0">
                    <a:latin typeface="Times New Roman"/>
                    <a:cs typeface="Times New Roman"/>
                  </a:rPr>
                  <a:t>are</a:t>
                </a:r>
                <a:r>
                  <a:rPr lang="en-GB" sz="2000" spc="-15" dirty="0">
                    <a:latin typeface="Times New Roman"/>
                    <a:cs typeface="Times New Roman"/>
                  </a:rPr>
                  <a:t> </a:t>
                </a:r>
                <a:r>
                  <a:rPr lang="en-GB" sz="2000" dirty="0">
                    <a:latin typeface="Times New Roman"/>
                    <a:cs typeface="Times New Roman"/>
                  </a:rPr>
                  <a:t>scheduled</a:t>
                </a:r>
                <a:r>
                  <a:rPr lang="en-GB" sz="2000" spc="-40" dirty="0">
                    <a:latin typeface="Times New Roman"/>
                    <a:cs typeface="Times New Roman"/>
                  </a:rPr>
                  <a:t> </a:t>
                </a:r>
                <a:r>
                  <a:rPr lang="en-GB" sz="2000" dirty="0">
                    <a:latin typeface="Times New Roman"/>
                    <a:cs typeface="Times New Roman"/>
                  </a:rPr>
                  <a:t>on</a:t>
                </a:r>
                <a:r>
                  <a:rPr lang="en-GB" sz="2000" spc="-5" dirty="0">
                    <a:latin typeface="Times New Roman"/>
                    <a:cs typeface="Times New Roman"/>
                  </a:rPr>
                  <a:t> </a:t>
                </a:r>
                <a:r>
                  <a:rPr lang="en-GB" sz="2000" dirty="0">
                    <a:latin typeface="Times New Roman"/>
                    <a:cs typeface="Times New Roman"/>
                  </a:rPr>
                  <a:t>the</a:t>
                </a:r>
                <a:r>
                  <a:rPr lang="en-GB" sz="2000" spc="-30" dirty="0">
                    <a:latin typeface="Times New Roman"/>
                    <a:cs typeface="Times New Roman"/>
                  </a:rPr>
                  <a:t> </a:t>
                </a:r>
                <a:r>
                  <a:rPr lang="en-GB" sz="2000" dirty="0">
                    <a:latin typeface="Times New Roman"/>
                    <a:cs typeface="Times New Roman"/>
                  </a:rPr>
                  <a:t>processor</a:t>
                </a:r>
                <a:r>
                  <a:rPr lang="en-GB" sz="2000" spc="-45" dirty="0">
                    <a:latin typeface="Times New Roman"/>
                    <a:cs typeface="Times New Roman"/>
                  </a:rPr>
                  <a:t> </a:t>
                </a:r>
                <a:r>
                  <a:rPr lang="en-GB" sz="2000" dirty="0" err="1">
                    <a:latin typeface="Times New Roman"/>
                    <a:cs typeface="Times New Roman"/>
                  </a:rPr>
                  <a:t>preemptively</a:t>
                </a:r>
                <a:r>
                  <a:rPr lang="en-GB" sz="2000" spc="-50" dirty="0">
                    <a:latin typeface="Times New Roman"/>
                    <a:cs typeface="Times New Roman"/>
                  </a:rPr>
                  <a:t> </a:t>
                </a:r>
                <a:r>
                  <a:rPr lang="en-GB" sz="2000" dirty="0">
                    <a:latin typeface="Times New Roman"/>
                    <a:cs typeface="Times New Roman"/>
                  </a:rPr>
                  <a:t>in</a:t>
                </a:r>
                <a:r>
                  <a:rPr lang="en-GB" sz="2000" spc="-15" dirty="0">
                    <a:latin typeface="Times New Roman"/>
                    <a:cs typeface="Times New Roman"/>
                  </a:rPr>
                  <a:t> </a:t>
                </a:r>
                <a:r>
                  <a:rPr lang="en-GB" sz="2000" spc="-50" dirty="0">
                    <a:latin typeface="Times New Roman"/>
                    <a:cs typeface="Times New Roman"/>
                  </a:rPr>
                  <a:t>a </a:t>
                </a:r>
                <a:r>
                  <a:rPr lang="en-GB" sz="2000" spc="-10" dirty="0">
                    <a:latin typeface="Times New Roman"/>
                    <a:cs typeface="Times New Roman"/>
                  </a:rPr>
                  <a:t>priority-</a:t>
                </a:r>
                <a:r>
                  <a:rPr lang="en-GB" sz="2000" dirty="0">
                    <a:latin typeface="Times New Roman"/>
                    <a:cs typeface="Times New Roman"/>
                  </a:rPr>
                  <a:t>driven</a:t>
                </a:r>
                <a:r>
                  <a:rPr lang="en-GB" sz="2000" spc="-55" dirty="0">
                    <a:latin typeface="Times New Roman"/>
                    <a:cs typeface="Times New Roman"/>
                  </a:rPr>
                  <a:t> </a:t>
                </a:r>
                <a:r>
                  <a:rPr lang="en-GB" sz="2000" dirty="0">
                    <a:latin typeface="Times New Roman"/>
                    <a:cs typeface="Times New Roman"/>
                  </a:rPr>
                  <a:t>manner</a:t>
                </a:r>
                <a:r>
                  <a:rPr lang="en-GB" sz="2000" spc="-15" dirty="0">
                    <a:latin typeface="Times New Roman"/>
                    <a:cs typeface="Times New Roman"/>
                  </a:rPr>
                  <a:t> </a:t>
                </a:r>
                <a:r>
                  <a:rPr lang="en-GB" sz="2000" dirty="0">
                    <a:latin typeface="Times New Roman"/>
                    <a:cs typeface="Times New Roman"/>
                  </a:rPr>
                  <a:t>according</a:t>
                </a:r>
                <a:r>
                  <a:rPr lang="en-GB" sz="2000" spc="-40"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their</a:t>
                </a:r>
                <a:r>
                  <a:rPr lang="en-GB" sz="2000" spc="-30" dirty="0">
                    <a:latin typeface="Times New Roman"/>
                    <a:cs typeface="Times New Roman"/>
                  </a:rPr>
                  <a:t> </a:t>
                </a:r>
                <a:r>
                  <a:rPr lang="en-GB" sz="2000" dirty="0">
                    <a:latin typeface="Times New Roman"/>
                    <a:cs typeface="Times New Roman"/>
                  </a:rPr>
                  <a:t>current</a:t>
                </a:r>
                <a:r>
                  <a:rPr lang="en-GB" sz="2000" spc="-55" dirty="0">
                    <a:latin typeface="Times New Roman"/>
                    <a:cs typeface="Times New Roman"/>
                  </a:rPr>
                  <a:t> </a:t>
                </a:r>
                <a:r>
                  <a:rPr lang="en-GB" sz="2000" dirty="0">
                    <a:latin typeface="Times New Roman"/>
                    <a:cs typeface="Times New Roman"/>
                  </a:rPr>
                  <a:t>priorities.</a:t>
                </a:r>
                <a:r>
                  <a:rPr lang="en-GB" sz="2000" spc="340" dirty="0">
                    <a:latin typeface="Times New Roman"/>
                    <a:cs typeface="Times New Roman"/>
                  </a:rPr>
                  <a:t>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release</a:t>
                </a:r>
                <a:r>
                  <a:rPr lang="en-GB" sz="2000" spc="-3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spc="-25" dirty="0">
                    <a:latin typeface="Times New Roman"/>
                    <a:cs typeface="Times New Roman"/>
                  </a:rPr>
                  <a:t>t, </a:t>
                </a:r>
                <a:r>
                  <a:rPr lang="en-GB" sz="2000" dirty="0">
                    <a:latin typeface="Times New Roman"/>
                    <a:cs typeface="Times New Roman"/>
                  </a:rPr>
                  <a:t>the</a:t>
                </a:r>
                <a:r>
                  <a:rPr lang="en-GB" sz="2000" spc="-35" dirty="0">
                    <a:latin typeface="Times New Roman"/>
                    <a:cs typeface="Times New Roman"/>
                  </a:rPr>
                  <a:t> </a:t>
                </a:r>
                <a:r>
                  <a:rPr lang="en-GB" sz="2000" dirty="0">
                    <a:latin typeface="Times New Roman"/>
                    <a:cs typeface="Times New Roman"/>
                  </a:rPr>
                  <a:t>current</a:t>
                </a:r>
                <a:r>
                  <a:rPr lang="en-GB" sz="2000" spc="-45" dirty="0">
                    <a:latin typeface="Times New Roman"/>
                    <a:cs typeface="Times New Roman"/>
                  </a:rPr>
                  <a:t> </a:t>
                </a:r>
                <a:r>
                  <a:rPr lang="en-GB" sz="2000" dirty="0">
                    <a:latin typeface="Times New Roman"/>
                    <a:cs typeface="Times New Roman"/>
                  </a:rPr>
                  <a:t>priority</a:t>
                </a:r>
                <a:r>
                  <a:rPr lang="en-GB" sz="2000" spc="-55" dirty="0">
                    <a:latin typeface="Times New Roman"/>
                    <a:cs typeface="Times New Roman"/>
                  </a:rPr>
                  <a:t> </a:t>
                </a:r>
                <a:r>
                  <a:rPr lang="en-GB" sz="2000" dirty="0">
                    <a:latin typeface="Times New Roman"/>
                    <a:cs typeface="Times New Roman"/>
                  </a:rPr>
                  <a:t>of</a:t>
                </a:r>
                <a:r>
                  <a:rPr lang="en-GB" sz="2000" spc="-20" dirty="0">
                    <a:latin typeface="Times New Roman"/>
                    <a:cs typeface="Times New Roman"/>
                  </a:rPr>
                  <a:t> </a:t>
                </a:r>
                <a:r>
                  <a:rPr lang="en-GB" sz="2000" dirty="0">
                    <a:latin typeface="Times New Roman"/>
                    <a:cs typeface="Times New Roman"/>
                  </a:rPr>
                  <a:t>every</a:t>
                </a:r>
                <a:r>
                  <a:rPr lang="en-GB" sz="2000" spc="-40" dirty="0">
                    <a:latin typeface="Times New Roman"/>
                    <a:cs typeface="Times New Roman"/>
                  </a:rPr>
                  <a:t> </a:t>
                </a:r>
                <a:r>
                  <a:rPr lang="en-GB" sz="2000" dirty="0">
                    <a:latin typeface="Times New Roman"/>
                    <a:cs typeface="Times New Roman"/>
                  </a:rPr>
                  <a:t>job</a:t>
                </a:r>
                <a:r>
                  <a:rPr lang="en-GB" sz="2000" spc="-30" dirty="0">
                    <a:latin typeface="Times New Roman"/>
                    <a:cs typeface="Times New Roman"/>
                  </a:rPr>
                  <a:t> </a:t>
                </a:r>
                <a:r>
                  <a:rPr lang="en-GB" sz="2000" dirty="0">
                    <a:latin typeface="Times New Roman"/>
                    <a:cs typeface="Times New Roman"/>
                  </a:rPr>
                  <a:t>is</a:t>
                </a:r>
                <a:r>
                  <a:rPr lang="en-GB" sz="2000" spc="-25" dirty="0">
                    <a:latin typeface="Times New Roman"/>
                    <a:cs typeface="Times New Roman"/>
                  </a:rPr>
                  <a:t> </a:t>
                </a:r>
                <a:r>
                  <a:rPr lang="en-GB" sz="2000" dirty="0">
                    <a:latin typeface="Times New Roman"/>
                    <a:cs typeface="Times New Roman"/>
                  </a:rPr>
                  <a:t>equal</a:t>
                </a:r>
                <a:r>
                  <a:rPr lang="en-GB" sz="2000" spc="-20" dirty="0">
                    <a:latin typeface="Times New Roman"/>
                    <a:cs typeface="Times New Roman"/>
                  </a:rPr>
                  <a:t> </a:t>
                </a:r>
                <a:r>
                  <a:rPr lang="en-GB" sz="2000" dirty="0">
                    <a:latin typeface="Times New Roman"/>
                    <a:cs typeface="Times New Roman"/>
                  </a:rPr>
                  <a:t>to</a:t>
                </a:r>
                <a:r>
                  <a:rPr lang="en-GB" sz="2000" spc="-3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assigned</a:t>
                </a:r>
                <a:r>
                  <a:rPr lang="en-GB" sz="2000" spc="-30" dirty="0">
                    <a:latin typeface="Times New Roman"/>
                    <a:cs typeface="Times New Roman"/>
                  </a:rPr>
                  <a:t> </a:t>
                </a:r>
                <a:r>
                  <a:rPr lang="en-GB" sz="2000" dirty="0">
                    <a:latin typeface="Times New Roman"/>
                    <a:cs typeface="Times New Roman"/>
                  </a:rPr>
                  <a:t>priority.</a:t>
                </a:r>
                <a:r>
                  <a:rPr lang="en-GB" sz="2000" spc="42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job</a:t>
                </a:r>
                <a:r>
                  <a:rPr lang="en-GB" sz="2000" spc="-35" dirty="0">
                    <a:latin typeface="Times New Roman"/>
                    <a:cs typeface="Times New Roman"/>
                  </a:rPr>
                  <a:t> </a:t>
                </a:r>
                <a:r>
                  <a:rPr lang="en-GB" sz="2000" spc="-10" dirty="0">
                    <a:latin typeface="Times New Roman"/>
                    <a:cs typeface="Times New Roman"/>
                  </a:rPr>
                  <a:t>remains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this</a:t>
                </a:r>
                <a:r>
                  <a:rPr lang="en-GB" sz="2000" spc="-25" dirty="0">
                    <a:latin typeface="Times New Roman"/>
                    <a:cs typeface="Times New Roman"/>
                  </a:rPr>
                  <a:t> </a:t>
                </a:r>
                <a:r>
                  <a:rPr lang="en-GB" sz="2000" dirty="0">
                    <a:latin typeface="Times New Roman"/>
                    <a:cs typeface="Times New Roman"/>
                  </a:rPr>
                  <a:t>priority</a:t>
                </a:r>
                <a:r>
                  <a:rPr lang="en-GB" sz="2000" spc="-45" dirty="0">
                    <a:latin typeface="Times New Roman"/>
                    <a:cs typeface="Times New Roman"/>
                  </a:rPr>
                  <a:t> </a:t>
                </a:r>
                <a:r>
                  <a:rPr lang="en-GB" sz="2000" dirty="0">
                    <a:latin typeface="Times New Roman"/>
                    <a:cs typeface="Times New Roman"/>
                  </a:rPr>
                  <a:t>except</a:t>
                </a:r>
                <a:r>
                  <a:rPr lang="en-GB" sz="2000" spc="-30" dirty="0">
                    <a:latin typeface="Times New Roman"/>
                    <a:cs typeface="Times New Roman"/>
                  </a:rPr>
                  <a:t> </a:t>
                </a:r>
                <a:r>
                  <a:rPr lang="en-GB" sz="2000" dirty="0">
                    <a:latin typeface="Times New Roman"/>
                    <a:cs typeface="Times New Roman"/>
                  </a:rPr>
                  <a:t>under</a:t>
                </a:r>
                <a:r>
                  <a:rPr lang="en-GB" sz="2000" spc="-3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condition</a:t>
                </a:r>
                <a:r>
                  <a:rPr lang="en-GB" sz="2000" spc="-45" dirty="0">
                    <a:latin typeface="Times New Roman"/>
                    <a:cs typeface="Times New Roman"/>
                  </a:rPr>
                  <a:t> </a:t>
                </a:r>
                <a:r>
                  <a:rPr lang="en-GB" sz="2000" dirty="0">
                    <a:latin typeface="Times New Roman"/>
                    <a:cs typeface="Times New Roman"/>
                  </a:rPr>
                  <a:t>stated in</a:t>
                </a:r>
                <a:r>
                  <a:rPr lang="en-GB" sz="2000" spc="-15" dirty="0">
                    <a:latin typeface="Times New Roman"/>
                    <a:cs typeface="Times New Roman"/>
                  </a:rPr>
                  <a:t> </a:t>
                </a:r>
                <a:r>
                  <a:rPr lang="en-GB" sz="2000" dirty="0">
                    <a:latin typeface="Times New Roman"/>
                    <a:cs typeface="Times New Roman"/>
                  </a:rPr>
                  <a:t>rule</a:t>
                </a:r>
                <a:r>
                  <a:rPr lang="en-GB" sz="2000" spc="-30" dirty="0">
                    <a:latin typeface="Times New Roman"/>
                    <a:cs typeface="Times New Roman"/>
                  </a:rPr>
                  <a:t> </a:t>
                </a:r>
                <a:r>
                  <a:rPr lang="en-GB" sz="2000" spc="-25" dirty="0">
                    <a:latin typeface="Times New Roman"/>
                    <a:cs typeface="Times New Roman"/>
                  </a:rPr>
                  <a:t>3.</a:t>
                </a:r>
                <a:endParaRPr lang="en-GB" sz="2000" dirty="0">
                  <a:latin typeface="Times New Roman"/>
                  <a:cs typeface="Times New Roman"/>
                </a:endParaRPr>
              </a:p>
              <a:p>
                <a:pPr>
                  <a:lnSpc>
                    <a:spcPct val="100000"/>
                  </a:lnSpc>
                  <a:spcBef>
                    <a:spcPts val="580"/>
                  </a:spcBef>
                  <a:buFont typeface="Times New Roman"/>
                  <a:buAutoNum type="arabicPeriod"/>
                </a:pPr>
                <a:endParaRPr lang="en-GB" sz="2000" dirty="0">
                  <a:latin typeface="Times New Roman"/>
                  <a:cs typeface="Times New Roman"/>
                </a:endParaRPr>
              </a:p>
              <a:p>
                <a:pPr marL="288925" indent="-238125">
                  <a:lnSpc>
                    <a:spcPct val="100000"/>
                  </a:lnSpc>
                  <a:buClr>
                    <a:srgbClr val="000000"/>
                  </a:buClr>
                  <a:buAutoNum type="arabicPeriod"/>
                  <a:tabLst>
                    <a:tab pos="288925" algn="l"/>
                  </a:tabLst>
                </a:pPr>
                <a:r>
                  <a:rPr lang="en-GB" sz="2000" b="1" u="sng" dirty="0">
                    <a:solidFill>
                      <a:srgbClr val="1F487C"/>
                    </a:solidFill>
                    <a:uFill>
                      <a:solidFill>
                        <a:srgbClr val="1F487C"/>
                      </a:solidFill>
                    </a:uFill>
                    <a:latin typeface="Times New Roman"/>
                    <a:cs typeface="Times New Roman"/>
                  </a:rPr>
                  <a:t>Allocation</a:t>
                </a:r>
                <a:r>
                  <a:rPr lang="en-GB" sz="2000" b="1" u="sng" spc="-50"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59" dirty="0">
                    <a:solidFill>
                      <a:srgbClr val="1F487C"/>
                    </a:solidFill>
                    <a:latin typeface="Times New Roman"/>
                    <a:cs typeface="Times New Roman"/>
                  </a:rPr>
                  <a:t> </a:t>
                </a:r>
                <a:r>
                  <a:rPr lang="en-GB" sz="2000" dirty="0">
                    <a:latin typeface="Times New Roman"/>
                    <a:cs typeface="Times New Roman"/>
                  </a:rPr>
                  <a:t>When</a:t>
                </a:r>
                <a:r>
                  <a:rPr lang="en-GB" sz="2000" spc="-45" dirty="0">
                    <a:latin typeface="Times New Roman"/>
                    <a:cs typeface="Times New Roman"/>
                  </a:rPr>
                  <a:t> </a:t>
                </a:r>
                <a:r>
                  <a:rPr lang="en-GB" sz="2000" dirty="0">
                    <a:latin typeface="Times New Roman"/>
                    <a:cs typeface="Times New Roman"/>
                  </a:rPr>
                  <a:t>a</a:t>
                </a:r>
                <a:r>
                  <a:rPr lang="en-GB" sz="2000" spc="-15" dirty="0">
                    <a:latin typeface="Times New Roman"/>
                    <a:cs typeface="Times New Roman"/>
                  </a:rPr>
                  <a:t> </a:t>
                </a:r>
                <a:r>
                  <a:rPr lang="en-GB" sz="2000" dirty="0">
                    <a:latin typeface="Times New Roman"/>
                    <a:cs typeface="Times New Roman"/>
                  </a:rPr>
                  <a:t>job</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requests</a:t>
                </a:r>
                <a:r>
                  <a:rPr lang="en-GB" sz="2000" spc="-50" dirty="0">
                    <a:latin typeface="Times New Roman"/>
                    <a:cs typeface="Times New Roman"/>
                  </a:rPr>
                  <a:t> </a:t>
                </a:r>
                <a:r>
                  <a:rPr lang="en-GB" sz="2000" dirty="0">
                    <a:latin typeface="Times New Roman"/>
                    <a:cs typeface="Times New Roman"/>
                  </a:rPr>
                  <a:t>a resource</a:t>
                </a:r>
                <a:r>
                  <a:rPr lang="en-GB" sz="2000" spc="-50" dirty="0">
                    <a:latin typeface="Times New Roman"/>
                    <a:cs typeface="Times New Roman"/>
                  </a:rPr>
                  <a:t> </a:t>
                </a:r>
                <a:r>
                  <a:rPr lang="en-GB" sz="2000" dirty="0">
                    <a:latin typeface="Times New Roman"/>
                    <a:cs typeface="Times New Roman"/>
                  </a:rPr>
                  <a:t>R</a:t>
                </a:r>
                <a:r>
                  <a:rPr lang="en-GB" sz="2000" spc="-1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time </a:t>
                </a:r>
                <a:r>
                  <a:rPr lang="en-GB" sz="2000" spc="-25" dirty="0">
                    <a:latin typeface="Times New Roman"/>
                    <a:cs typeface="Times New Roman"/>
                  </a:rPr>
                  <a:t>t,</a:t>
                </a:r>
                <a:endParaRPr lang="en-GB" sz="2000" dirty="0">
                  <a:latin typeface="Times New Roman"/>
                  <a:cs typeface="Times New Roman"/>
                </a:endParaRPr>
              </a:p>
              <a:p>
                <a:pPr marL="1322705" lvl="1" indent="-357505">
                  <a:lnSpc>
                    <a:spcPct val="100000"/>
                  </a:lnSpc>
                  <a:buFont typeface="Times New Roman"/>
                  <a:buAutoNum type="alphaLcParenBoth"/>
                  <a:tabLst>
                    <a:tab pos="1322705" algn="l"/>
                  </a:tabLst>
                </a:pPr>
                <a:r>
                  <a:rPr lang="en-GB" sz="2000" dirty="0">
                    <a:latin typeface="Times New Roman"/>
                    <a:cs typeface="Times New Roman"/>
                  </a:rPr>
                  <a:t>if</a:t>
                </a:r>
                <a:r>
                  <a:rPr lang="en-GB" sz="2000" spc="-1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allocated</a:t>
                </a:r>
                <a:r>
                  <a:rPr lang="en-GB" sz="2000" spc="-15"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until</a:t>
                </a:r>
                <a:r>
                  <a:rPr lang="en-GB" sz="2000" spc="-35" dirty="0">
                    <a:latin typeface="Times New Roman"/>
                    <a:cs typeface="Times New Roman"/>
                  </a:rPr>
                  <a:t> </a:t>
                </a:r>
                <a:r>
                  <a:rPr lang="en-GB" sz="2000" dirty="0">
                    <a:latin typeface="Times New Roman"/>
                    <a:cs typeface="Times New Roman"/>
                  </a:rPr>
                  <a:t>J</a:t>
                </a:r>
                <a:r>
                  <a:rPr lang="en-GB" sz="2000" spc="-15"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it,</a:t>
                </a:r>
                <a:r>
                  <a:rPr lang="en-GB" sz="2000" spc="-5" dirty="0">
                    <a:latin typeface="Times New Roman"/>
                    <a:cs typeface="Times New Roman"/>
                  </a:rPr>
                  <a:t> </a:t>
                </a:r>
                <a:r>
                  <a:rPr lang="en-GB" sz="2000" spc="-25" dirty="0">
                    <a:latin typeface="Times New Roman"/>
                    <a:cs typeface="Times New Roman"/>
                  </a:rPr>
                  <a:t>and</a:t>
                </a:r>
                <a:endParaRPr lang="en-GB" sz="2000" dirty="0">
                  <a:latin typeface="Times New Roman"/>
                  <a:cs typeface="Times New Roman"/>
                </a:endParaRPr>
              </a:p>
              <a:p>
                <a:pPr marL="1337310" lvl="1" indent="-372110">
                  <a:lnSpc>
                    <a:spcPct val="100000"/>
                  </a:lnSpc>
                  <a:buFont typeface="Times New Roman"/>
                  <a:buAutoNum type="alphaLcParenBoth"/>
                  <a:tabLst>
                    <a:tab pos="1337310" algn="l"/>
                  </a:tabLst>
                </a:pPr>
                <a:r>
                  <a:rPr lang="en-GB" sz="2000" dirty="0">
                    <a:latin typeface="Times New Roman"/>
                    <a:cs typeface="Times New Roman"/>
                  </a:rPr>
                  <a:t>if</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not</a:t>
                </a:r>
                <a:r>
                  <a:rPr lang="en-GB" sz="2000" spc="-30"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the</a:t>
                </a:r>
                <a:r>
                  <a:rPr lang="en-GB" sz="2000" spc="-25" dirty="0">
                    <a:latin typeface="Times New Roman"/>
                    <a:cs typeface="Times New Roman"/>
                  </a:rPr>
                  <a:t> </a:t>
                </a:r>
                <a:r>
                  <a:rPr lang="en-GB" sz="2000" dirty="0">
                    <a:latin typeface="Times New Roman"/>
                    <a:cs typeface="Times New Roman"/>
                  </a:rPr>
                  <a:t>request</a:t>
                </a:r>
                <a:r>
                  <a:rPr lang="en-GB" sz="2000" spc="-3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denied</a:t>
                </a:r>
                <a:r>
                  <a:rPr lang="en-GB" sz="2000" spc="-10" dirty="0">
                    <a:latin typeface="Times New Roman"/>
                    <a:cs typeface="Times New Roman"/>
                  </a:rPr>
                  <a:t> </a:t>
                </a:r>
                <a:r>
                  <a:rPr lang="en-GB" sz="2000" dirty="0">
                    <a:latin typeface="Times New Roman"/>
                    <a:cs typeface="Times New Roman"/>
                  </a:rPr>
                  <a:t>and</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spc="-10" dirty="0">
                    <a:latin typeface="Times New Roman"/>
                    <a:cs typeface="Times New Roman"/>
                  </a:rPr>
                  <a:t>blocked.</a:t>
                </a:r>
                <a:endParaRPr lang="en-GB" sz="2000" dirty="0">
                  <a:latin typeface="Times New Roman"/>
                  <a:cs typeface="Times New Roman"/>
                </a:endParaRPr>
              </a:p>
              <a:p>
                <a:pPr lvl="1">
                  <a:lnSpc>
                    <a:spcPct val="100000"/>
                  </a:lnSpc>
                  <a:spcBef>
                    <a:spcPts val="580"/>
                  </a:spcBef>
                  <a:buFont typeface="Times New Roman"/>
                  <a:buAutoNum type="alphaLcParenBoth"/>
                </a:pPr>
                <a:endParaRPr lang="en-GB" sz="2000" dirty="0">
                  <a:latin typeface="Times New Roman"/>
                  <a:cs typeface="Times New Roman"/>
                </a:endParaRPr>
              </a:p>
              <a:p>
                <a:pPr marL="302895" marR="43180" indent="-252729" algn="just">
                  <a:lnSpc>
                    <a:spcPct val="100200"/>
                  </a:lnSpc>
                  <a:buClr>
                    <a:srgbClr val="000000"/>
                  </a:buClr>
                  <a:buAutoNum type="arabicPeriod"/>
                  <a:tabLst>
                    <a:tab pos="304800" algn="l"/>
                  </a:tabLst>
                </a:pPr>
                <a:r>
                  <a:rPr lang="en-GB" sz="2000" b="1" u="sng" spc="-10" dirty="0">
                    <a:solidFill>
                      <a:srgbClr val="1F487C"/>
                    </a:solidFill>
                    <a:uFill>
                      <a:solidFill>
                        <a:srgbClr val="1F487C"/>
                      </a:solidFill>
                    </a:uFill>
                    <a:latin typeface="Times New Roman"/>
                    <a:cs typeface="Times New Roman"/>
                  </a:rPr>
                  <a:t>Priority-</a:t>
                </a:r>
                <a:r>
                  <a:rPr lang="en-GB" sz="2000" b="1" u="sng" dirty="0">
                    <a:solidFill>
                      <a:srgbClr val="1F487C"/>
                    </a:solidFill>
                    <a:uFill>
                      <a:solidFill>
                        <a:srgbClr val="1F487C"/>
                      </a:solidFill>
                    </a:uFill>
                    <a:latin typeface="Times New Roman"/>
                    <a:cs typeface="Times New Roman"/>
                  </a:rPr>
                  <a:t>inheritance</a:t>
                </a:r>
                <a:r>
                  <a:rPr lang="en-GB" sz="2000" b="1" u="sng" spc="-5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45" dirty="0">
                    <a:solidFill>
                      <a:srgbClr val="1F487C"/>
                    </a:solidFill>
                    <a:latin typeface="Times New Roman"/>
                    <a:cs typeface="Times New Roman"/>
                  </a:rPr>
                  <a:t> </a:t>
                </a:r>
                <a:r>
                  <a:rPr lang="en-GB" sz="2000" dirty="0">
                    <a:solidFill>
                      <a:srgbClr val="CC0000"/>
                    </a:solidFill>
                    <a:latin typeface="Times New Roman"/>
                    <a:cs typeface="Times New Roman"/>
                  </a:rPr>
                  <a:t>When</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requesting</a:t>
                </a:r>
                <a:r>
                  <a:rPr lang="en-GB" sz="2000" spc="-45" dirty="0">
                    <a:solidFill>
                      <a:srgbClr val="CC0000"/>
                    </a:solidFill>
                    <a:latin typeface="Times New Roman"/>
                    <a:cs typeface="Times New Roman"/>
                  </a:rPr>
                  <a:t> </a:t>
                </a:r>
                <a:r>
                  <a:rPr lang="en-GB" sz="2000" dirty="0">
                    <a:solidFill>
                      <a:srgbClr val="CC0000"/>
                    </a:solidFill>
                    <a:latin typeface="Times New Roman"/>
                    <a:cs typeface="Times New Roman"/>
                  </a:rPr>
                  <a:t>job</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becomes</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blocked,</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0" dirty="0">
                    <a:solidFill>
                      <a:srgbClr val="CC0000"/>
                    </a:solidFill>
                    <a:latin typeface="Times New Roman"/>
                    <a:cs typeface="Times New Roman"/>
                  </a:rPr>
                  <a:t> </a:t>
                </a:r>
                <a:r>
                  <a:rPr lang="en-GB" sz="2000" spc="-25" dirty="0">
                    <a:solidFill>
                      <a:srgbClr val="CC0000"/>
                    </a:solidFill>
                    <a:latin typeface="Times New Roman"/>
                    <a:cs typeface="Times New Roman"/>
                  </a:rPr>
                  <a:t>job 	</a:t>
                </a:r>
                <a:r>
                  <a:rPr lang="en-GB" sz="2000" dirty="0" err="1">
                    <a:solidFill>
                      <a:srgbClr val="CC0000"/>
                    </a:solidFill>
                    <a:latin typeface="Times New Roman"/>
                    <a:cs typeface="Times New Roman"/>
                  </a:rPr>
                  <a:t>J</a:t>
                </a:r>
                <a:r>
                  <a:rPr lang="en-GB" sz="1950" i="1" baseline="-21367" dirty="0" err="1">
                    <a:solidFill>
                      <a:srgbClr val="CC0000"/>
                    </a:solidFill>
                    <a:latin typeface="Times New Roman"/>
                    <a:cs typeface="Times New Roman"/>
                  </a:rPr>
                  <a:t>l</a:t>
                </a:r>
                <a:r>
                  <a:rPr lang="en-GB" sz="1950" i="1" spc="247" baseline="-21367" dirty="0">
                    <a:solidFill>
                      <a:srgbClr val="CC0000"/>
                    </a:solidFill>
                    <a:latin typeface="Times New Roman"/>
                    <a:cs typeface="Times New Roman"/>
                  </a:rPr>
                  <a:t> </a:t>
                </a:r>
                <a:r>
                  <a:rPr lang="en-GB" sz="2000" dirty="0">
                    <a:solidFill>
                      <a:srgbClr val="CC0000"/>
                    </a:solidFill>
                    <a:latin typeface="Times New Roman"/>
                    <a:cs typeface="Times New Roman"/>
                  </a:rPr>
                  <a:t>that</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blocks</a:t>
                </a:r>
                <a:r>
                  <a:rPr lang="en-GB" sz="2000" spc="-30"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inherits</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current</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priority</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of</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20" dirty="0">
                    <a:solidFill>
                      <a:srgbClr val="CC0000"/>
                    </a:solidFill>
                    <a:latin typeface="Times New Roman"/>
                    <a:cs typeface="Times New Roman"/>
                  </a:rPr>
                  <a:t> </a:t>
                </a:r>
                <a:r>
                  <a:rPr lang="en-GB" sz="2000" dirty="0">
                    <a:latin typeface="Times New Roman"/>
                    <a:cs typeface="Times New Roman"/>
                  </a:rPr>
                  <a:t>The job</a:t>
                </a:r>
                <a:r>
                  <a:rPr lang="en-GB" sz="2000" spc="-2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executes</a:t>
                </a:r>
                <a:r>
                  <a:rPr lang="en-GB" sz="2000" spc="-20" dirty="0">
                    <a:latin typeface="Times New Roman"/>
                    <a:cs typeface="Times New Roman"/>
                  </a:rPr>
                  <a:t> </a:t>
                </a:r>
                <a:r>
                  <a:rPr lang="en-GB" sz="2000" dirty="0">
                    <a:latin typeface="Times New Roman"/>
                    <a:cs typeface="Times New Roman"/>
                  </a:rPr>
                  <a:t>at</a:t>
                </a:r>
                <a:r>
                  <a:rPr lang="en-GB" sz="2000" spc="-15"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spc="-10" dirty="0">
                    <a:latin typeface="Times New Roman"/>
                    <a:cs typeface="Times New Roman"/>
                  </a:rPr>
                  <a:t>inherited 	</a:t>
                </a:r>
                <a:r>
                  <a:rPr lang="en-GB" sz="2000" dirty="0">
                    <a:latin typeface="Times New Roman"/>
                    <a:cs typeface="Times New Roman"/>
                  </a:rPr>
                  <a:t>priority</a:t>
                </a:r>
                <a:r>
                  <a:rPr lang="en-GB" sz="2000" spc="-50"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R (or</a:t>
                </a:r>
                <a:r>
                  <a:rPr lang="en-GB" sz="2000" spc="-15"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inherits</a:t>
                </a:r>
                <a:r>
                  <a:rPr lang="en-GB" sz="2000" spc="-45" dirty="0">
                    <a:latin typeface="Times New Roman"/>
                    <a:cs typeface="Times New Roman"/>
                  </a:rPr>
                  <a:t> </a:t>
                </a:r>
                <a:r>
                  <a:rPr lang="en-GB" sz="2000" dirty="0">
                    <a:latin typeface="Times New Roman"/>
                    <a:cs typeface="Times New Roman"/>
                  </a:rPr>
                  <a:t>an even higher</a:t>
                </a:r>
                <a:r>
                  <a:rPr lang="en-GB" sz="2000" spc="-40" dirty="0">
                    <a:latin typeface="Times New Roman"/>
                    <a:cs typeface="Times New Roman"/>
                  </a:rPr>
                  <a:t> </a:t>
                </a:r>
                <a:r>
                  <a:rPr lang="en-GB" sz="2000" dirty="0">
                    <a:latin typeface="Times New Roman"/>
                    <a:cs typeface="Times New Roman"/>
                  </a:rPr>
                  <a:t>priority);</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priority 	</a:t>
                </a:r>
                <a:r>
                  <a:rPr lang="en-GB" sz="2000" dirty="0">
                    <a:latin typeface="Times New Roman"/>
                    <a:cs typeface="Times New Roman"/>
                  </a:rPr>
                  <a:t>of</a:t>
                </a:r>
                <a:r>
                  <a:rPr lang="en-GB" sz="2000" spc="-1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returns</a:t>
                </a:r>
                <a:r>
                  <a:rPr lang="en-GB" sz="2000" spc="-40" dirty="0">
                    <a:latin typeface="Times New Roman"/>
                    <a:cs typeface="Times New Roman"/>
                  </a:rPr>
                  <a:t> </a:t>
                </a:r>
                <a:r>
                  <a:rPr lang="en-GB" sz="2000" dirty="0">
                    <a:latin typeface="Times New Roman"/>
                    <a:cs typeface="Times New Roman"/>
                  </a:rPr>
                  <a:t>to</a:t>
                </a:r>
                <a:r>
                  <a:rPr lang="en-GB" sz="2000" spc="-10"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dirty="0">
                    <a:latin typeface="Times New Roman"/>
                    <a:cs typeface="Times New Roman"/>
                  </a:rPr>
                  <a:t>priority</a:t>
                </a:r>
                <a:r>
                  <a:rPr lang="en-GB" sz="2000" spc="-35" dirty="0">
                    <a:latin typeface="Times New Roman"/>
                    <a:cs typeface="Times New Roman"/>
                  </a:rPr>
                  <a:t> </a:t>
                </a:r>
                <a:r>
                  <a:rPr lang="en-GB" sz="2000" dirty="0">
                    <a:latin typeface="Symbol"/>
                    <a:cs typeface="Symbol"/>
                  </a:rPr>
                  <a:t></a:t>
                </a:r>
                <a:r>
                  <a:rPr lang="en-GB" sz="1950" i="1" baseline="-21367" dirty="0">
                    <a:latin typeface="Times New Roman"/>
                    <a:cs typeface="Times New Roman"/>
                  </a:rPr>
                  <a:t>l</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a:t>
                </a:r>
                <a:r>
                  <a:rPr lang="en-GB" sz="2000" spc="-4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the</a:t>
                </a:r>
                <a:r>
                  <a:rPr lang="en-GB" sz="2000" spc="-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 when</a:t>
                </a:r>
                <a:r>
                  <a:rPr lang="en-GB" sz="2000" spc="-15" dirty="0">
                    <a:latin typeface="Times New Roman"/>
                    <a:cs typeface="Times New Roman"/>
                  </a:rPr>
                  <a:t> </a:t>
                </a:r>
                <a:r>
                  <a:rPr lang="en-GB" sz="2000" dirty="0">
                    <a:latin typeface="Times New Roman"/>
                    <a:cs typeface="Times New Roman"/>
                  </a:rPr>
                  <a:t>it</a:t>
                </a:r>
                <a:r>
                  <a:rPr lang="en-GB" sz="2000" spc="-10" dirty="0">
                    <a:latin typeface="Times New Roman"/>
                    <a:cs typeface="Times New Roman"/>
                  </a:rPr>
                  <a:t> </a:t>
                </a:r>
                <a:r>
                  <a:rPr lang="en-GB" sz="2000" dirty="0">
                    <a:latin typeface="Times New Roman"/>
                    <a:cs typeface="Times New Roman"/>
                  </a:rPr>
                  <a:t>acquired</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resource</a:t>
                </a:r>
                <a:r>
                  <a:rPr lang="en-GB" sz="2000" spc="-50" dirty="0">
                    <a:latin typeface="Times New Roman"/>
                    <a:cs typeface="Times New Roman"/>
                  </a:rPr>
                  <a:t> </a:t>
                </a:r>
                <a:r>
                  <a:rPr lang="en-GB" sz="2000" spc="-25" dirty="0">
                    <a:latin typeface="Times New Roman"/>
                    <a:cs typeface="Times New Roman"/>
                  </a:rPr>
                  <a:t>R.</a:t>
                </a:r>
                <a:endParaRPr lang="en-GB" sz="2000" dirty="0">
                  <a:latin typeface="Times New Roman"/>
                  <a:cs typeface="Times New Roman"/>
                </a:endParaRPr>
              </a:p>
              <a:p>
                <a:endParaRPr lang="en-SE" dirty="0"/>
              </a:p>
            </p:txBody>
          </p:sp>
        </mc:Choice>
        <mc:Fallback xmlns="">
          <p:sp>
            <p:nvSpPr>
              <p:cNvPr id="3" name="Notes Placeholder 2">
                <a:extLst>
                  <a:ext uri="{FF2B5EF4-FFF2-40B4-BE49-F238E27FC236}">
                    <a16:creationId xmlns:a16="http://schemas.microsoft.com/office/drawing/2014/main" id="{33F773F9-6A71-4BD0-4A61-88C5134DB070}"/>
                  </a:ext>
                </a:extLst>
              </p:cNvPr>
              <p:cNvSpPr>
                <a:spLocks noGrp="1"/>
              </p:cNvSpPr>
              <p:nvPr>
                <p:ph type="body" idx="1"/>
              </p:nvPr>
            </p:nvSpPr>
            <p:spPr/>
            <p:txBody>
              <a:bodyPr/>
              <a:lstStyle/>
              <a:p>
                <a:pPr marL="304800" marR="139065" lvl="0" indent="-254635" algn="just" defTabSz="914400" rtl="0" eaLnBrk="0" fontAlgn="base" latinLnBrk="0" hangingPunct="0">
                  <a:lnSpc>
                    <a:spcPct val="100000"/>
                  </a:lnSpc>
                  <a:spcBef>
                    <a:spcPts val="105"/>
                  </a:spcBef>
                  <a:spcAft>
                    <a:spcPct val="0"/>
                  </a:spcAft>
                  <a:buClr>
                    <a:srgbClr val="000000"/>
                  </a:buClr>
                  <a:buSzTx/>
                  <a:buFontTx/>
                  <a:buAutoNum type="arabicPeriod"/>
                  <a:tabLst>
                    <a:tab pos="304800" algn="l"/>
                  </a:tabLst>
                  <a:defRPr/>
                </a:pPr>
                <a:r>
                  <a:rPr lang="en-US" altLang="zh-CN" sz="4000" dirty="0">
                    <a:ea typeface="宋体" charset="-122"/>
                  </a:rPr>
                  <a:t>when </a:t>
                </a:r>
                <a:r>
                  <a:rPr lang="el-GR" sz="4000" i="0" kern="100" dirty="0">
                    <a:latin typeface="Cambria Math" panose="02040503050406030204" pitchFamily="18" charset="0"/>
                    <a:ea typeface="宋体"/>
                    <a:cs typeface="Times New Roman"/>
                  </a:rPr>
                  <a:t>𝜏</a:t>
                </a:r>
                <a:r>
                  <a:rPr lang="en-GB" sz="4000" b="0" i="0" kern="100" dirty="0">
                    <a:latin typeface="Cambria Math" panose="02040503050406030204" pitchFamily="18" charset="0"/>
                    <a:ea typeface="宋体"/>
                    <a:cs typeface="Times New Roman"/>
                  </a:rPr>
                  <a:t>_𝑖</a:t>
                </a:r>
                <a:r>
                  <a:rPr lang="en-US" altLang="zh-CN" sz="4000" baseline="-25000" dirty="0">
                    <a:ea typeface="宋体" charset="-122"/>
                  </a:rPr>
                  <a:t> </a:t>
                </a:r>
                <a:r>
                  <a:rPr lang="en-US" altLang="zh-CN" sz="4000" dirty="0">
                    <a:ea typeface="宋体" charset="-122"/>
                  </a:rPr>
                  <a:t>is blocked on </a:t>
                </a:r>
                <a:r>
                  <a:rPr lang="en-GB" sz="4000" i="0">
                    <a:latin typeface="Cambria Math" panose="02040503050406030204" pitchFamily="18" charset="0"/>
                  </a:rPr>
                  <a:t>𝑠_𝑘</a:t>
                </a:r>
                <a:r>
                  <a:rPr lang="en-US" altLang="zh-CN" sz="4000" dirty="0">
                    <a:ea typeface="宋体" charset="-122"/>
                  </a:rPr>
                  <a:t>, the lower-priority task currently holding </a:t>
                </a:r>
                <a:r>
                  <a:rPr lang="en-GB" sz="4000" i="0">
                    <a:latin typeface="Cambria Math" panose="02040503050406030204" pitchFamily="18" charset="0"/>
                  </a:rPr>
                  <a:t>𝑠_𝑘</a:t>
                </a:r>
                <a:r>
                  <a:rPr lang="en-US" altLang="zh-CN" sz="4000" dirty="0">
                    <a:ea typeface="宋体" charset="-122"/>
                  </a:rPr>
                  <a:t> inherits </a:t>
                </a:r>
                <a:r>
                  <a:rPr lang="el-GR" sz="4000" i="0" kern="100" dirty="0">
                    <a:latin typeface="Cambria Math" panose="02040503050406030204" pitchFamily="18" charset="0"/>
                    <a:ea typeface="宋体"/>
                    <a:cs typeface="Times New Roman"/>
                  </a:rPr>
                  <a:t>𝜏</a:t>
                </a:r>
                <a:r>
                  <a:rPr lang="en-GB" sz="4000" i="0" kern="100" dirty="0">
                    <a:latin typeface="Cambria Math" panose="02040503050406030204" pitchFamily="18" charset="0"/>
                    <a:ea typeface="宋体"/>
                    <a:cs typeface="Times New Roman"/>
                  </a:rPr>
                  <a:t>_𝑖</a:t>
                </a:r>
                <a:r>
                  <a:rPr lang="en-US" altLang="zh-CN" sz="4000" dirty="0">
                    <a:ea typeface="宋体" charset="-122"/>
                  </a:rPr>
                  <a:t>’s priority</a:t>
                </a:r>
                <a:r>
                  <a:rPr lang="en-US" altLang="zh-CN" sz="4000" baseline="-25000" dirty="0">
                    <a:ea typeface="宋体" charset="-122"/>
                  </a:rPr>
                  <a:t> </a:t>
                </a:r>
                <a:endParaRPr lang="zh-CN" altLang="zh-CN" sz="4000" dirty="0">
                  <a:ea typeface="宋体" charset="-122"/>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endParaRPr lang="en-GB" sz="2000" b="1" u="sng" dirty="0">
                  <a:solidFill>
                    <a:srgbClr val="1F487C"/>
                  </a:solidFill>
                  <a:uFill>
                    <a:solidFill>
                      <a:srgbClr val="1F487C"/>
                    </a:solidFill>
                  </a:uFill>
                  <a:latin typeface="Times New Roman"/>
                  <a:cs typeface="Times New Roman"/>
                </a:endParaRPr>
              </a:p>
              <a:p>
                <a:pPr marL="304800" marR="139065" indent="-254635" algn="just">
                  <a:lnSpc>
                    <a:spcPct val="100000"/>
                  </a:lnSpc>
                  <a:spcBef>
                    <a:spcPts val="105"/>
                  </a:spcBef>
                  <a:buClr>
                    <a:srgbClr val="000000"/>
                  </a:buClr>
                  <a:buAutoNum type="arabicPeriod"/>
                  <a:tabLst>
                    <a:tab pos="304800" algn="l"/>
                  </a:tabLst>
                </a:pPr>
                <a:r>
                  <a:rPr lang="en-GB" sz="2000" b="1" u="sng" dirty="0">
                    <a:solidFill>
                      <a:srgbClr val="1F487C"/>
                    </a:solidFill>
                    <a:uFill>
                      <a:solidFill>
                        <a:srgbClr val="1F487C"/>
                      </a:solidFill>
                    </a:uFill>
                    <a:latin typeface="Times New Roman"/>
                    <a:cs typeface="Times New Roman"/>
                  </a:rPr>
                  <a:t>Scheduling</a:t>
                </a:r>
                <a:r>
                  <a:rPr lang="en-GB" sz="2000" b="1" u="sng" spc="-3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80" dirty="0">
                    <a:solidFill>
                      <a:srgbClr val="1F487C"/>
                    </a:solidFill>
                    <a:latin typeface="Times New Roman"/>
                    <a:cs typeface="Times New Roman"/>
                  </a:rPr>
                  <a:t> </a:t>
                </a:r>
                <a:r>
                  <a:rPr lang="en-GB" sz="2000" dirty="0">
                    <a:latin typeface="Times New Roman"/>
                    <a:cs typeface="Times New Roman"/>
                  </a:rPr>
                  <a:t>Ready</a:t>
                </a:r>
                <a:r>
                  <a:rPr lang="en-GB" sz="2000" spc="-15" dirty="0">
                    <a:latin typeface="Times New Roman"/>
                    <a:cs typeface="Times New Roman"/>
                  </a:rPr>
                  <a:t> </a:t>
                </a:r>
                <a:r>
                  <a:rPr lang="en-GB" sz="2000" dirty="0">
                    <a:latin typeface="Times New Roman"/>
                    <a:cs typeface="Times New Roman"/>
                  </a:rPr>
                  <a:t>jobs</a:t>
                </a:r>
                <a:r>
                  <a:rPr lang="en-GB" sz="2000" spc="-40" dirty="0">
                    <a:latin typeface="Times New Roman"/>
                    <a:cs typeface="Times New Roman"/>
                  </a:rPr>
                  <a:t> </a:t>
                </a:r>
                <a:r>
                  <a:rPr lang="en-GB" sz="2000" dirty="0">
                    <a:latin typeface="Times New Roman"/>
                    <a:cs typeface="Times New Roman"/>
                  </a:rPr>
                  <a:t>are</a:t>
                </a:r>
                <a:r>
                  <a:rPr lang="en-GB" sz="2000" spc="-15" dirty="0">
                    <a:latin typeface="Times New Roman"/>
                    <a:cs typeface="Times New Roman"/>
                  </a:rPr>
                  <a:t> </a:t>
                </a:r>
                <a:r>
                  <a:rPr lang="en-GB" sz="2000" dirty="0">
                    <a:latin typeface="Times New Roman"/>
                    <a:cs typeface="Times New Roman"/>
                  </a:rPr>
                  <a:t>scheduled</a:t>
                </a:r>
                <a:r>
                  <a:rPr lang="en-GB" sz="2000" spc="-40" dirty="0">
                    <a:latin typeface="Times New Roman"/>
                    <a:cs typeface="Times New Roman"/>
                  </a:rPr>
                  <a:t> </a:t>
                </a:r>
                <a:r>
                  <a:rPr lang="en-GB" sz="2000" dirty="0">
                    <a:latin typeface="Times New Roman"/>
                    <a:cs typeface="Times New Roman"/>
                  </a:rPr>
                  <a:t>on</a:t>
                </a:r>
                <a:r>
                  <a:rPr lang="en-GB" sz="2000" spc="-5" dirty="0">
                    <a:latin typeface="Times New Roman"/>
                    <a:cs typeface="Times New Roman"/>
                  </a:rPr>
                  <a:t> </a:t>
                </a:r>
                <a:r>
                  <a:rPr lang="en-GB" sz="2000" dirty="0">
                    <a:latin typeface="Times New Roman"/>
                    <a:cs typeface="Times New Roman"/>
                  </a:rPr>
                  <a:t>the</a:t>
                </a:r>
                <a:r>
                  <a:rPr lang="en-GB" sz="2000" spc="-30" dirty="0">
                    <a:latin typeface="Times New Roman"/>
                    <a:cs typeface="Times New Roman"/>
                  </a:rPr>
                  <a:t> </a:t>
                </a:r>
                <a:r>
                  <a:rPr lang="en-GB" sz="2000" dirty="0">
                    <a:latin typeface="Times New Roman"/>
                    <a:cs typeface="Times New Roman"/>
                  </a:rPr>
                  <a:t>processor</a:t>
                </a:r>
                <a:r>
                  <a:rPr lang="en-GB" sz="2000" spc="-45" dirty="0">
                    <a:latin typeface="Times New Roman"/>
                    <a:cs typeface="Times New Roman"/>
                  </a:rPr>
                  <a:t> </a:t>
                </a:r>
                <a:r>
                  <a:rPr lang="en-GB" sz="2000" dirty="0" err="1">
                    <a:latin typeface="Times New Roman"/>
                    <a:cs typeface="Times New Roman"/>
                  </a:rPr>
                  <a:t>preemptively</a:t>
                </a:r>
                <a:r>
                  <a:rPr lang="en-GB" sz="2000" spc="-50" dirty="0">
                    <a:latin typeface="Times New Roman"/>
                    <a:cs typeface="Times New Roman"/>
                  </a:rPr>
                  <a:t> </a:t>
                </a:r>
                <a:r>
                  <a:rPr lang="en-GB" sz="2000" dirty="0">
                    <a:latin typeface="Times New Roman"/>
                    <a:cs typeface="Times New Roman"/>
                  </a:rPr>
                  <a:t>in</a:t>
                </a:r>
                <a:r>
                  <a:rPr lang="en-GB" sz="2000" spc="-15" dirty="0">
                    <a:latin typeface="Times New Roman"/>
                    <a:cs typeface="Times New Roman"/>
                  </a:rPr>
                  <a:t> </a:t>
                </a:r>
                <a:r>
                  <a:rPr lang="en-GB" sz="2000" spc="-50" dirty="0">
                    <a:latin typeface="Times New Roman"/>
                    <a:cs typeface="Times New Roman"/>
                  </a:rPr>
                  <a:t>a </a:t>
                </a:r>
                <a:r>
                  <a:rPr lang="en-GB" sz="2000" spc="-10" dirty="0">
                    <a:latin typeface="Times New Roman"/>
                    <a:cs typeface="Times New Roman"/>
                  </a:rPr>
                  <a:t>priority-</a:t>
                </a:r>
                <a:r>
                  <a:rPr lang="en-GB" sz="2000" dirty="0">
                    <a:latin typeface="Times New Roman"/>
                    <a:cs typeface="Times New Roman"/>
                  </a:rPr>
                  <a:t>driven</a:t>
                </a:r>
                <a:r>
                  <a:rPr lang="en-GB" sz="2000" spc="-55" dirty="0">
                    <a:latin typeface="Times New Roman"/>
                    <a:cs typeface="Times New Roman"/>
                  </a:rPr>
                  <a:t> </a:t>
                </a:r>
                <a:r>
                  <a:rPr lang="en-GB" sz="2000" dirty="0">
                    <a:latin typeface="Times New Roman"/>
                    <a:cs typeface="Times New Roman"/>
                  </a:rPr>
                  <a:t>manner</a:t>
                </a:r>
                <a:r>
                  <a:rPr lang="en-GB" sz="2000" spc="-15" dirty="0">
                    <a:latin typeface="Times New Roman"/>
                    <a:cs typeface="Times New Roman"/>
                  </a:rPr>
                  <a:t> </a:t>
                </a:r>
                <a:r>
                  <a:rPr lang="en-GB" sz="2000" dirty="0">
                    <a:latin typeface="Times New Roman"/>
                    <a:cs typeface="Times New Roman"/>
                  </a:rPr>
                  <a:t>according</a:t>
                </a:r>
                <a:r>
                  <a:rPr lang="en-GB" sz="2000" spc="-40"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their</a:t>
                </a:r>
                <a:r>
                  <a:rPr lang="en-GB" sz="2000" spc="-30" dirty="0">
                    <a:latin typeface="Times New Roman"/>
                    <a:cs typeface="Times New Roman"/>
                  </a:rPr>
                  <a:t> </a:t>
                </a:r>
                <a:r>
                  <a:rPr lang="en-GB" sz="2000" dirty="0">
                    <a:latin typeface="Times New Roman"/>
                    <a:cs typeface="Times New Roman"/>
                  </a:rPr>
                  <a:t>current</a:t>
                </a:r>
                <a:r>
                  <a:rPr lang="en-GB" sz="2000" spc="-55" dirty="0">
                    <a:latin typeface="Times New Roman"/>
                    <a:cs typeface="Times New Roman"/>
                  </a:rPr>
                  <a:t> </a:t>
                </a:r>
                <a:r>
                  <a:rPr lang="en-GB" sz="2000" dirty="0">
                    <a:latin typeface="Times New Roman"/>
                    <a:cs typeface="Times New Roman"/>
                  </a:rPr>
                  <a:t>priorities.</a:t>
                </a:r>
                <a:r>
                  <a:rPr lang="en-GB" sz="2000" spc="340" dirty="0">
                    <a:latin typeface="Times New Roman"/>
                    <a:cs typeface="Times New Roman"/>
                  </a:rPr>
                  <a:t>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release</a:t>
                </a:r>
                <a:r>
                  <a:rPr lang="en-GB" sz="2000" spc="-3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spc="-25" dirty="0">
                    <a:latin typeface="Times New Roman"/>
                    <a:cs typeface="Times New Roman"/>
                  </a:rPr>
                  <a:t>t, </a:t>
                </a:r>
                <a:r>
                  <a:rPr lang="en-GB" sz="2000" dirty="0">
                    <a:latin typeface="Times New Roman"/>
                    <a:cs typeface="Times New Roman"/>
                  </a:rPr>
                  <a:t>the</a:t>
                </a:r>
                <a:r>
                  <a:rPr lang="en-GB" sz="2000" spc="-35" dirty="0">
                    <a:latin typeface="Times New Roman"/>
                    <a:cs typeface="Times New Roman"/>
                  </a:rPr>
                  <a:t> </a:t>
                </a:r>
                <a:r>
                  <a:rPr lang="en-GB" sz="2000" dirty="0">
                    <a:latin typeface="Times New Roman"/>
                    <a:cs typeface="Times New Roman"/>
                  </a:rPr>
                  <a:t>current</a:t>
                </a:r>
                <a:r>
                  <a:rPr lang="en-GB" sz="2000" spc="-45" dirty="0">
                    <a:latin typeface="Times New Roman"/>
                    <a:cs typeface="Times New Roman"/>
                  </a:rPr>
                  <a:t> </a:t>
                </a:r>
                <a:r>
                  <a:rPr lang="en-GB" sz="2000" dirty="0">
                    <a:latin typeface="Times New Roman"/>
                    <a:cs typeface="Times New Roman"/>
                  </a:rPr>
                  <a:t>priority</a:t>
                </a:r>
                <a:r>
                  <a:rPr lang="en-GB" sz="2000" spc="-55" dirty="0">
                    <a:latin typeface="Times New Roman"/>
                    <a:cs typeface="Times New Roman"/>
                  </a:rPr>
                  <a:t> </a:t>
                </a:r>
                <a:r>
                  <a:rPr lang="en-GB" sz="2000" dirty="0">
                    <a:latin typeface="Times New Roman"/>
                    <a:cs typeface="Times New Roman"/>
                  </a:rPr>
                  <a:t>of</a:t>
                </a:r>
                <a:r>
                  <a:rPr lang="en-GB" sz="2000" spc="-20" dirty="0">
                    <a:latin typeface="Times New Roman"/>
                    <a:cs typeface="Times New Roman"/>
                  </a:rPr>
                  <a:t> </a:t>
                </a:r>
                <a:r>
                  <a:rPr lang="en-GB" sz="2000" dirty="0">
                    <a:latin typeface="Times New Roman"/>
                    <a:cs typeface="Times New Roman"/>
                  </a:rPr>
                  <a:t>every</a:t>
                </a:r>
                <a:r>
                  <a:rPr lang="en-GB" sz="2000" spc="-40" dirty="0">
                    <a:latin typeface="Times New Roman"/>
                    <a:cs typeface="Times New Roman"/>
                  </a:rPr>
                  <a:t> </a:t>
                </a:r>
                <a:r>
                  <a:rPr lang="en-GB" sz="2000" dirty="0">
                    <a:latin typeface="Times New Roman"/>
                    <a:cs typeface="Times New Roman"/>
                  </a:rPr>
                  <a:t>job</a:t>
                </a:r>
                <a:r>
                  <a:rPr lang="en-GB" sz="2000" spc="-30" dirty="0">
                    <a:latin typeface="Times New Roman"/>
                    <a:cs typeface="Times New Roman"/>
                  </a:rPr>
                  <a:t> </a:t>
                </a:r>
                <a:r>
                  <a:rPr lang="en-GB" sz="2000" dirty="0">
                    <a:latin typeface="Times New Roman"/>
                    <a:cs typeface="Times New Roman"/>
                  </a:rPr>
                  <a:t>is</a:t>
                </a:r>
                <a:r>
                  <a:rPr lang="en-GB" sz="2000" spc="-25" dirty="0">
                    <a:latin typeface="Times New Roman"/>
                    <a:cs typeface="Times New Roman"/>
                  </a:rPr>
                  <a:t> </a:t>
                </a:r>
                <a:r>
                  <a:rPr lang="en-GB" sz="2000" dirty="0">
                    <a:latin typeface="Times New Roman"/>
                    <a:cs typeface="Times New Roman"/>
                  </a:rPr>
                  <a:t>equal</a:t>
                </a:r>
                <a:r>
                  <a:rPr lang="en-GB" sz="2000" spc="-20" dirty="0">
                    <a:latin typeface="Times New Roman"/>
                    <a:cs typeface="Times New Roman"/>
                  </a:rPr>
                  <a:t> </a:t>
                </a:r>
                <a:r>
                  <a:rPr lang="en-GB" sz="2000" dirty="0">
                    <a:latin typeface="Times New Roman"/>
                    <a:cs typeface="Times New Roman"/>
                  </a:rPr>
                  <a:t>to</a:t>
                </a:r>
                <a:r>
                  <a:rPr lang="en-GB" sz="2000" spc="-30" dirty="0">
                    <a:latin typeface="Times New Roman"/>
                    <a:cs typeface="Times New Roman"/>
                  </a:rPr>
                  <a:t> </a:t>
                </a:r>
                <a:r>
                  <a:rPr lang="en-GB" sz="2000" dirty="0">
                    <a:latin typeface="Times New Roman"/>
                    <a:cs typeface="Times New Roman"/>
                  </a:rPr>
                  <a:t>its</a:t>
                </a:r>
                <a:r>
                  <a:rPr lang="en-GB" sz="2000" spc="-20" dirty="0">
                    <a:latin typeface="Times New Roman"/>
                    <a:cs typeface="Times New Roman"/>
                  </a:rPr>
                  <a:t> </a:t>
                </a:r>
                <a:r>
                  <a:rPr lang="en-GB" sz="2000" dirty="0">
                    <a:latin typeface="Times New Roman"/>
                    <a:cs typeface="Times New Roman"/>
                  </a:rPr>
                  <a:t>assigned</a:t>
                </a:r>
                <a:r>
                  <a:rPr lang="en-GB" sz="2000" spc="-30" dirty="0">
                    <a:latin typeface="Times New Roman"/>
                    <a:cs typeface="Times New Roman"/>
                  </a:rPr>
                  <a:t> </a:t>
                </a:r>
                <a:r>
                  <a:rPr lang="en-GB" sz="2000" dirty="0">
                    <a:latin typeface="Times New Roman"/>
                    <a:cs typeface="Times New Roman"/>
                  </a:rPr>
                  <a:t>priority.</a:t>
                </a:r>
                <a:r>
                  <a:rPr lang="en-GB" sz="2000" spc="42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job</a:t>
                </a:r>
                <a:r>
                  <a:rPr lang="en-GB" sz="2000" spc="-35" dirty="0">
                    <a:latin typeface="Times New Roman"/>
                    <a:cs typeface="Times New Roman"/>
                  </a:rPr>
                  <a:t> </a:t>
                </a:r>
                <a:r>
                  <a:rPr lang="en-GB" sz="2000" spc="-10" dirty="0">
                    <a:latin typeface="Times New Roman"/>
                    <a:cs typeface="Times New Roman"/>
                  </a:rPr>
                  <a:t>remains </a:t>
                </a:r>
                <a:r>
                  <a:rPr lang="en-GB" sz="2000" dirty="0">
                    <a:latin typeface="Times New Roman"/>
                    <a:cs typeface="Times New Roman"/>
                  </a:rPr>
                  <a:t>at</a:t>
                </a:r>
                <a:r>
                  <a:rPr lang="en-GB" sz="2000" spc="-20" dirty="0">
                    <a:latin typeface="Times New Roman"/>
                    <a:cs typeface="Times New Roman"/>
                  </a:rPr>
                  <a:t> </a:t>
                </a:r>
                <a:r>
                  <a:rPr lang="en-GB" sz="2000" dirty="0">
                    <a:latin typeface="Times New Roman"/>
                    <a:cs typeface="Times New Roman"/>
                  </a:rPr>
                  <a:t>this</a:t>
                </a:r>
                <a:r>
                  <a:rPr lang="en-GB" sz="2000" spc="-25" dirty="0">
                    <a:latin typeface="Times New Roman"/>
                    <a:cs typeface="Times New Roman"/>
                  </a:rPr>
                  <a:t> </a:t>
                </a:r>
                <a:r>
                  <a:rPr lang="en-GB" sz="2000" dirty="0">
                    <a:latin typeface="Times New Roman"/>
                    <a:cs typeface="Times New Roman"/>
                  </a:rPr>
                  <a:t>priority</a:t>
                </a:r>
                <a:r>
                  <a:rPr lang="en-GB" sz="2000" spc="-45" dirty="0">
                    <a:latin typeface="Times New Roman"/>
                    <a:cs typeface="Times New Roman"/>
                  </a:rPr>
                  <a:t> </a:t>
                </a:r>
                <a:r>
                  <a:rPr lang="en-GB" sz="2000" dirty="0">
                    <a:latin typeface="Times New Roman"/>
                    <a:cs typeface="Times New Roman"/>
                  </a:rPr>
                  <a:t>except</a:t>
                </a:r>
                <a:r>
                  <a:rPr lang="en-GB" sz="2000" spc="-30" dirty="0">
                    <a:latin typeface="Times New Roman"/>
                    <a:cs typeface="Times New Roman"/>
                  </a:rPr>
                  <a:t> </a:t>
                </a:r>
                <a:r>
                  <a:rPr lang="en-GB" sz="2000" dirty="0">
                    <a:latin typeface="Times New Roman"/>
                    <a:cs typeface="Times New Roman"/>
                  </a:rPr>
                  <a:t>under</a:t>
                </a:r>
                <a:r>
                  <a:rPr lang="en-GB" sz="2000" spc="-3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condition</a:t>
                </a:r>
                <a:r>
                  <a:rPr lang="en-GB" sz="2000" spc="-45" dirty="0">
                    <a:latin typeface="Times New Roman"/>
                    <a:cs typeface="Times New Roman"/>
                  </a:rPr>
                  <a:t> </a:t>
                </a:r>
                <a:r>
                  <a:rPr lang="en-GB" sz="2000" dirty="0">
                    <a:latin typeface="Times New Roman"/>
                    <a:cs typeface="Times New Roman"/>
                  </a:rPr>
                  <a:t>stated in</a:t>
                </a:r>
                <a:r>
                  <a:rPr lang="en-GB" sz="2000" spc="-15" dirty="0">
                    <a:latin typeface="Times New Roman"/>
                    <a:cs typeface="Times New Roman"/>
                  </a:rPr>
                  <a:t> </a:t>
                </a:r>
                <a:r>
                  <a:rPr lang="en-GB" sz="2000" dirty="0">
                    <a:latin typeface="Times New Roman"/>
                    <a:cs typeface="Times New Roman"/>
                  </a:rPr>
                  <a:t>rule</a:t>
                </a:r>
                <a:r>
                  <a:rPr lang="en-GB" sz="2000" spc="-30" dirty="0">
                    <a:latin typeface="Times New Roman"/>
                    <a:cs typeface="Times New Roman"/>
                  </a:rPr>
                  <a:t> </a:t>
                </a:r>
                <a:r>
                  <a:rPr lang="en-GB" sz="2000" spc="-25" dirty="0">
                    <a:latin typeface="Times New Roman"/>
                    <a:cs typeface="Times New Roman"/>
                  </a:rPr>
                  <a:t>3.</a:t>
                </a:r>
                <a:endParaRPr lang="en-GB" sz="2000" dirty="0">
                  <a:latin typeface="Times New Roman"/>
                  <a:cs typeface="Times New Roman"/>
                </a:endParaRPr>
              </a:p>
              <a:p>
                <a:pPr>
                  <a:lnSpc>
                    <a:spcPct val="100000"/>
                  </a:lnSpc>
                  <a:spcBef>
                    <a:spcPts val="580"/>
                  </a:spcBef>
                  <a:buFont typeface="Times New Roman"/>
                  <a:buAutoNum type="arabicPeriod"/>
                </a:pPr>
                <a:endParaRPr lang="en-GB" sz="2000" dirty="0">
                  <a:latin typeface="Times New Roman"/>
                  <a:cs typeface="Times New Roman"/>
                </a:endParaRPr>
              </a:p>
              <a:p>
                <a:pPr marL="288925" indent="-238125">
                  <a:lnSpc>
                    <a:spcPct val="100000"/>
                  </a:lnSpc>
                  <a:buClr>
                    <a:srgbClr val="000000"/>
                  </a:buClr>
                  <a:buAutoNum type="arabicPeriod"/>
                  <a:tabLst>
                    <a:tab pos="288925" algn="l"/>
                  </a:tabLst>
                </a:pPr>
                <a:r>
                  <a:rPr lang="en-GB" sz="2000" b="1" u="sng" dirty="0">
                    <a:solidFill>
                      <a:srgbClr val="1F487C"/>
                    </a:solidFill>
                    <a:uFill>
                      <a:solidFill>
                        <a:srgbClr val="1F487C"/>
                      </a:solidFill>
                    </a:uFill>
                    <a:latin typeface="Times New Roman"/>
                    <a:cs typeface="Times New Roman"/>
                  </a:rPr>
                  <a:t>Allocation</a:t>
                </a:r>
                <a:r>
                  <a:rPr lang="en-GB" sz="2000" b="1" u="sng" spc="-50"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59" dirty="0">
                    <a:solidFill>
                      <a:srgbClr val="1F487C"/>
                    </a:solidFill>
                    <a:latin typeface="Times New Roman"/>
                    <a:cs typeface="Times New Roman"/>
                  </a:rPr>
                  <a:t> </a:t>
                </a:r>
                <a:r>
                  <a:rPr lang="en-GB" sz="2000" dirty="0">
                    <a:latin typeface="Times New Roman"/>
                    <a:cs typeface="Times New Roman"/>
                  </a:rPr>
                  <a:t>When</a:t>
                </a:r>
                <a:r>
                  <a:rPr lang="en-GB" sz="2000" spc="-45" dirty="0">
                    <a:latin typeface="Times New Roman"/>
                    <a:cs typeface="Times New Roman"/>
                  </a:rPr>
                  <a:t> </a:t>
                </a:r>
                <a:r>
                  <a:rPr lang="en-GB" sz="2000" dirty="0">
                    <a:latin typeface="Times New Roman"/>
                    <a:cs typeface="Times New Roman"/>
                  </a:rPr>
                  <a:t>a</a:t>
                </a:r>
                <a:r>
                  <a:rPr lang="en-GB" sz="2000" spc="-15" dirty="0">
                    <a:latin typeface="Times New Roman"/>
                    <a:cs typeface="Times New Roman"/>
                  </a:rPr>
                  <a:t> </a:t>
                </a:r>
                <a:r>
                  <a:rPr lang="en-GB" sz="2000" dirty="0">
                    <a:latin typeface="Times New Roman"/>
                    <a:cs typeface="Times New Roman"/>
                  </a:rPr>
                  <a:t>job</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requests</a:t>
                </a:r>
                <a:r>
                  <a:rPr lang="en-GB" sz="2000" spc="-50" dirty="0">
                    <a:latin typeface="Times New Roman"/>
                    <a:cs typeface="Times New Roman"/>
                  </a:rPr>
                  <a:t> </a:t>
                </a:r>
                <a:r>
                  <a:rPr lang="en-GB" sz="2000" dirty="0">
                    <a:latin typeface="Times New Roman"/>
                    <a:cs typeface="Times New Roman"/>
                  </a:rPr>
                  <a:t>a resource</a:t>
                </a:r>
                <a:r>
                  <a:rPr lang="en-GB" sz="2000" spc="-50" dirty="0">
                    <a:latin typeface="Times New Roman"/>
                    <a:cs typeface="Times New Roman"/>
                  </a:rPr>
                  <a:t> </a:t>
                </a:r>
                <a:r>
                  <a:rPr lang="en-GB" sz="2000" dirty="0">
                    <a:latin typeface="Times New Roman"/>
                    <a:cs typeface="Times New Roman"/>
                  </a:rPr>
                  <a:t>R</a:t>
                </a:r>
                <a:r>
                  <a:rPr lang="en-GB" sz="2000" spc="-1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time </a:t>
                </a:r>
                <a:r>
                  <a:rPr lang="en-GB" sz="2000" spc="-25" dirty="0">
                    <a:latin typeface="Times New Roman"/>
                    <a:cs typeface="Times New Roman"/>
                  </a:rPr>
                  <a:t>t,</a:t>
                </a:r>
                <a:endParaRPr lang="en-GB" sz="2000" dirty="0">
                  <a:latin typeface="Times New Roman"/>
                  <a:cs typeface="Times New Roman"/>
                </a:endParaRPr>
              </a:p>
              <a:p>
                <a:pPr marL="1322705" lvl="1" indent="-357505">
                  <a:lnSpc>
                    <a:spcPct val="100000"/>
                  </a:lnSpc>
                  <a:buFont typeface="Times New Roman"/>
                  <a:buAutoNum type="alphaLcParenBoth"/>
                  <a:tabLst>
                    <a:tab pos="1322705" algn="l"/>
                  </a:tabLst>
                </a:pPr>
                <a:r>
                  <a:rPr lang="en-GB" sz="2000" dirty="0">
                    <a:latin typeface="Times New Roman"/>
                    <a:cs typeface="Times New Roman"/>
                  </a:rPr>
                  <a:t>if</a:t>
                </a:r>
                <a:r>
                  <a:rPr lang="en-GB" sz="2000" spc="-1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allocated</a:t>
                </a:r>
                <a:r>
                  <a:rPr lang="en-GB" sz="2000" spc="-15" dirty="0">
                    <a:latin typeface="Times New Roman"/>
                    <a:cs typeface="Times New Roman"/>
                  </a:rPr>
                  <a:t> </a:t>
                </a:r>
                <a:r>
                  <a:rPr lang="en-GB" sz="2000" dirty="0">
                    <a:latin typeface="Times New Roman"/>
                    <a:cs typeface="Times New Roman"/>
                  </a:rPr>
                  <a:t>to</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until</a:t>
                </a:r>
                <a:r>
                  <a:rPr lang="en-GB" sz="2000" spc="-35" dirty="0">
                    <a:latin typeface="Times New Roman"/>
                    <a:cs typeface="Times New Roman"/>
                  </a:rPr>
                  <a:t> </a:t>
                </a:r>
                <a:r>
                  <a:rPr lang="en-GB" sz="2000" dirty="0">
                    <a:latin typeface="Times New Roman"/>
                    <a:cs typeface="Times New Roman"/>
                  </a:rPr>
                  <a:t>J</a:t>
                </a:r>
                <a:r>
                  <a:rPr lang="en-GB" sz="2000" spc="-15"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it,</a:t>
                </a:r>
                <a:r>
                  <a:rPr lang="en-GB" sz="2000" spc="-5" dirty="0">
                    <a:latin typeface="Times New Roman"/>
                    <a:cs typeface="Times New Roman"/>
                  </a:rPr>
                  <a:t> </a:t>
                </a:r>
                <a:r>
                  <a:rPr lang="en-GB" sz="2000" spc="-25" dirty="0">
                    <a:latin typeface="Times New Roman"/>
                    <a:cs typeface="Times New Roman"/>
                  </a:rPr>
                  <a:t>and</a:t>
                </a:r>
                <a:endParaRPr lang="en-GB" sz="2000" dirty="0">
                  <a:latin typeface="Times New Roman"/>
                  <a:cs typeface="Times New Roman"/>
                </a:endParaRPr>
              </a:p>
              <a:p>
                <a:pPr marL="1337310" lvl="1" indent="-372110">
                  <a:lnSpc>
                    <a:spcPct val="100000"/>
                  </a:lnSpc>
                  <a:buFont typeface="Times New Roman"/>
                  <a:buAutoNum type="alphaLcParenBoth"/>
                  <a:tabLst>
                    <a:tab pos="1337310" algn="l"/>
                  </a:tabLst>
                </a:pPr>
                <a:r>
                  <a:rPr lang="en-GB" sz="2000" dirty="0">
                    <a:latin typeface="Times New Roman"/>
                    <a:cs typeface="Times New Roman"/>
                  </a:rPr>
                  <a:t>if</a:t>
                </a:r>
                <a:r>
                  <a:rPr lang="en-GB" sz="2000" spc="-25" dirty="0">
                    <a:latin typeface="Times New Roman"/>
                    <a:cs typeface="Times New Roman"/>
                  </a:rPr>
                  <a:t> </a:t>
                </a:r>
                <a:r>
                  <a:rPr lang="en-GB" sz="2000" dirty="0">
                    <a:latin typeface="Times New Roman"/>
                    <a:cs typeface="Times New Roman"/>
                  </a:rPr>
                  <a:t>R</a:t>
                </a:r>
                <a:r>
                  <a:rPr lang="en-GB" sz="2000" spc="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not</a:t>
                </a:r>
                <a:r>
                  <a:rPr lang="en-GB" sz="2000" spc="-30" dirty="0">
                    <a:latin typeface="Times New Roman"/>
                    <a:cs typeface="Times New Roman"/>
                  </a:rPr>
                  <a:t> </a:t>
                </a:r>
                <a:r>
                  <a:rPr lang="en-GB" sz="2000" dirty="0">
                    <a:latin typeface="Times New Roman"/>
                    <a:cs typeface="Times New Roman"/>
                  </a:rPr>
                  <a:t>free,</a:t>
                </a:r>
                <a:r>
                  <a:rPr lang="en-GB" sz="2000" spc="-25" dirty="0">
                    <a:latin typeface="Times New Roman"/>
                    <a:cs typeface="Times New Roman"/>
                  </a:rPr>
                  <a:t> </a:t>
                </a:r>
                <a:r>
                  <a:rPr lang="en-GB" sz="2000" dirty="0">
                    <a:latin typeface="Times New Roman"/>
                    <a:cs typeface="Times New Roman"/>
                  </a:rPr>
                  <a:t>the</a:t>
                </a:r>
                <a:r>
                  <a:rPr lang="en-GB" sz="2000" spc="-25" dirty="0">
                    <a:latin typeface="Times New Roman"/>
                    <a:cs typeface="Times New Roman"/>
                  </a:rPr>
                  <a:t> </a:t>
                </a:r>
                <a:r>
                  <a:rPr lang="en-GB" sz="2000" dirty="0">
                    <a:latin typeface="Times New Roman"/>
                    <a:cs typeface="Times New Roman"/>
                  </a:rPr>
                  <a:t>request</a:t>
                </a:r>
                <a:r>
                  <a:rPr lang="en-GB" sz="2000" spc="-35"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dirty="0">
                    <a:latin typeface="Times New Roman"/>
                    <a:cs typeface="Times New Roman"/>
                  </a:rPr>
                  <a:t>denied</a:t>
                </a:r>
                <a:r>
                  <a:rPr lang="en-GB" sz="2000" spc="-10" dirty="0">
                    <a:latin typeface="Times New Roman"/>
                    <a:cs typeface="Times New Roman"/>
                  </a:rPr>
                  <a:t> </a:t>
                </a:r>
                <a:r>
                  <a:rPr lang="en-GB" sz="2000" dirty="0">
                    <a:latin typeface="Times New Roman"/>
                    <a:cs typeface="Times New Roman"/>
                  </a:rPr>
                  <a:t>and</a:t>
                </a:r>
                <a:r>
                  <a:rPr lang="en-GB" sz="2000" spc="-15" dirty="0">
                    <a:latin typeface="Times New Roman"/>
                    <a:cs typeface="Times New Roman"/>
                  </a:rPr>
                  <a:t> </a:t>
                </a:r>
                <a:r>
                  <a:rPr lang="en-GB" sz="2000" dirty="0">
                    <a:latin typeface="Times New Roman"/>
                    <a:cs typeface="Times New Roman"/>
                  </a:rPr>
                  <a:t>J</a:t>
                </a:r>
                <a:r>
                  <a:rPr lang="en-GB" sz="2000" spc="-10" dirty="0">
                    <a:latin typeface="Times New Roman"/>
                    <a:cs typeface="Times New Roman"/>
                  </a:rPr>
                  <a:t> </a:t>
                </a:r>
                <a:r>
                  <a:rPr lang="en-GB" sz="2000" dirty="0">
                    <a:latin typeface="Times New Roman"/>
                    <a:cs typeface="Times New Roman"/>
                  </a:rPr>
                  <a:t>is</a:t>
                </a:r>
                <a:r>
                  <a:rPr lang="en-GB" sz="2000" spc="-15" dirty="0">
                    <a:latin typeface="Times New Roman"/>
                    <a:cs typeface="Times New Roman"/>
                  </a:rPr>
                  <a:t> </a:t>
                </a:r>
                <a:r>
                  <a:rPr lang="en-GB" sz="2000" spc="-10" dirty="0">
                    <a:latin typeface="Times New Roman"/>
                    <a:cs typeface="Times New Roman"/>
                  </a:rPr>
                  <a:t>blocked.</a:t>
                </a:r>
                <a:endParaRPr lang="en-GB" sz="2000" dirty="0">
                  <a:latin typeface="Times New Roman"/>
                  <a:cs typeface="Times New Roman"/>
                </a:endParaRPr>
              </a:p>
              <a:p>
                <a:pPr lvl="1">
                  <a:lnSpc>
                    <a:spcPct val="100000"/>
                  </a:lnSpc>
                  <a:spcBef>
                    <a:spcPts val="580"/>
                  </a:spcBef>
                  <a:buFont typeface="Times New Roman"/>
                  <a:buAutoNum type="alphaLcParenBoth"/>
                </a:pPr>
                <a:endParaRPr lang="en-GB" sz="2000" dirty="0">
                  <a:latin typeface="Times New Roman"/>
                  <a:cs typeface="Times New Roman"/>
                </a:endParaRPr>
              </a:p>
              <a:p>
                <a:pPr marL="302895" marR="43180" indent="-252729" algn="just">
                  <a:lnSpc>
                    <a:spcPct val="100200"/>
                  </a:lnSpc>
                  <a:buClr>
                    <a:srgbClr val="000000"/>
                  </a:buClr>
                  <a:buAutoNum type="arabicPeriod"/>
                  <a:tabLst>
                    <a:tab pos="304800" algn="l"/>
                  </a:tabLst>
                </a:pPr>
                <a:r>
                  <a:rPr lang="en-GB" sz="2000" b="1" u="sng" spc="-10" dirty="0">
                    <a:solidFill>
                      <a:srgbClr val="1F487C"/>
                    </a:solidFill>
                    <a:uFill>
                      <a:solidFill>
                        <a:srgbClr val="1F487C"/>
                      </a:solidFill>
                    </a:uFill>
                    <a:latin typeface="Times New Roman"/>
                    <a:cs typeface="Times New Roman"/>
                  </a:rPr>
                  <a:t>Priority-</a:t>
                </a:r>
                <a:r>
                  <a:rPr lang="en-GB" sz="2000" b="1" u="sng" dirty="0">
                    <a:solidFill>
                      <a:srgbClr val="1F487C"/>
                    </a:solidFill>
                    <a:uFill>
                      <a:solidFill>
                        <a:srgbClr val="1F487C"/>
                      </a:solidFill>
                    </a:uFill>
                    <a:latin typeface="Times New Roman"/>
                    <a:cs typeface="Times New Roman"/>
                  </a:rPr>
                  <a:t>inheritance</a:t>
                </a:r>
                <a:r>
                  <a:rPr lang="en-GB" sz="2000" b="1" u="sng" spc="-55" dirty="0">
                    <a:solidFill>
                      <a:srgbClr val="1F487C"/>
                    </a:solidFill>
                    <a:uFill>
                      <a:solidFill>
                        <a:srgbClr val="1F487C"/>
                      </a:solidFill>
                    </a:uFill>
                    <a:latin typeface="Times New Roman"/>
                    <a:cs typeface="Times New Roman"/>
                  </a:rPr>
                  <a:t> </a:t>
                </a:r>
                <a:r>
                  <a:rPr lang="en-GB" sz="2000" b="1" u="sng" dirty="0">
                    <a:solidFill>
                      <a:srgbClr val="1F487C"/>
                    </a:solidFill>
                    <a:uFill>
                      <a:solidFill>
                        <a:srgbClr val="1F487C"/>
                      </a:solidFill>
                    </a:uFill>
                    <a:latin typeface="Times New Roman"/>
                    <a:cs typeface="Times New Roman"/>
                  </a:rPr>
                  <a:t>Rule:</a:t>
                </a:r>
                <a:r>
                  <a:rPr lang="en-GB" sz="2000" b="1" spc="445" dirty="0">
                    <a:solidFill>
                      <a:srgbClr val="1F487C"/>
                    </a:solidFill>
                    <a:latin typeface="Times New Roman"/>
                    <a:cs typeface="Times New Roman"/>
                  </a:rPr>
                  <a:t> </a:t>
                </a:r>
                <a:r>
                  <a:rPr lang="en-GB" sz="2000" dirty="0">
                    <a:solidFill>
                      <a:srgbClr val="CC0000"/>
                    </a:solidFill>
                    <a:latin typeface="Times New Roman"/>
                    <a:cs typeface="Times New Roman"/>
                  </a:rPr>
                  <a:t>When</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requesting</a:t>
                </a:r>
                <a:r>
                  <a:rPr lang="en-GB" sz="2000" spc="-45" dirty="0">
                    <a:solidFill>
                      <a:srgbClr val="CC0000"/>
                    </a:solidFill>
                    <a:latin typeface="Times New Roman"/>
                    <a:cs typeface="Times New Roman"/>
                  </a:rPr>
                  <a:t> </a:t>
                </a:r>
                <a:r>
                  <a:rPr lang="en-GB" sz="2000" dirty="0">
                    <a:solidFill>
                      <a:srgbClr val="CC0000"/>
                    </a:solidFill>
                    <a:latin typeface="Times New Roman"/>
                    <a:cs typeface="Times New Roman"/>
                  </a:rPr>
                  <a:t>job</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becomes</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blocked,</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0" dirty="0">
                    <a:solidFill>
                      <a:srgbClr val="CC0000"/>
                    </a:solidFill>
                    <a:latin typeface="Times New Roman"/>
                    <a:cs typeface="Times New Roman"/>
                  </a:rPr>
                  <a:t> </a:t>
                </a:r>
                <a:r>
                  <a:rPr lang="en-GB" sz="2000" spc="-25" dirty="0">
                    <a:solidFill>
                      <a:srgbClr val="CC0000"/>
                    </a:solidFill>
                    <a:latin typeface="Times New Roman"/>
                    <a:cs typeface="Times New Roman"/>
                  </a:rPr>
                  <a:t>job 	</a:t>
                </a:r>
                <a:r>
                  <a:rPr lang="en-GB" sz="2000" dirty="0" err="1">
                    <a:solidFill>
                      <a:srgbClr val="CC0000"/>
                    </a:solidFill>
                    <a:latin typeface="Times New Roman"/>
                    <a:cs typeface="Times New Roman"/>
                  </a:rPr>
                  <a:t>J</a:t>
                </a:r>
                <a:r>
                  <a:rPr lang="en-GB" sz="1950" i="1" baseline="-21367" dirty="0" err="1">
                    <a:solidFill>
                      <a:srgbClr val="CC0000"/>
                    </a:solidFill>
                    <a:latin typeface="Times New Roman"/>
                    <a:cs typeface="Times New Roman"/>
                  </a:rPr>
                  <a:t>l</a:t>
                </a:r>
                <a:r>
                  <a:rPr lang="en-GB" sz="1950" i="1" spc="247" baseline="-21367" dirty="0">
                    <a:solidFill>
                      <a:srgbClr val="CC0000"/>
                    </a:solidFill>
                    <a:latin typeface="Times New Roman"/>
                    <a:cs typeface="Times New Roman"/>
                  </a:rPr>
                  <a:t> </a:t>
                </a:r>
                <a:r>
                  <a:rPr lang="en-GB" sz="2000" dirty="0">
                    <a:solidFill>
                      <a:srgbClr val="CC0000"/>
                    </a:solidFill>
                    <a:latin typeface="Times New Roman"/>
                    <a:cs typeface="Times New Roman"/>
                  </a:rPr>
                  <a:t>that</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blocks</a:t>
                </a:r>
                <a:r>
                  <a:rPr lang="en-GB" sz="2000" spc="-30"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5" dirty="0">
                    <a:solidFill>
                      <a:srgbClr val="CC0000"/>
                    </a:solidFill>
                    <a:latin typeface="Times New Roman"/>
                    <a:cs typeface="Times New Roman"/>
                  </a:rPr>
                  <a:t> </a:t>
                </a:r>
                <a:r>
                  <a:rPr lang="en-GB" sz="2000" dirty="0">
                    <a:solidFill>
                      <a:srgbClr val="CC0000"/>
                    </a:solidFill>
                    <a:latin typeface="Times New Roman"/>
                    <a:cs typeface="Times New Roman"/>
                  </a:rPr>
                  <a:t>inherits</a:t>
                </a:r>
                <a:r>
                  <a:rPr lang="en-GB" sz="2000" spc="-35" dirty="0">
                    <a:solidFill>
                      <a:srgbClr val="CC0000"/>
                    </a:solidFill>
                    <a:latin typeface="Times New Roman"/>
                    <a:cs typeface="Times New Roman"/>
                  </a:rPr>
                  <a:t> </a:t>
                </a:r>
                <a:r>
                  <a:rPr lang="en-GB" sz="2000" dirty="0">
                    <a:solidFill>
                      <a:srgbClr val="CC0000"/>
                    </a:solidFill>
                    <a:latin typeface="Times New Roman"/>
                    <a:cs typeface="Times New Roman"/>
                  </a:rPr>
                  <a:t>the</a:t>
                </a:r>
                <a:r>
                  <a:rPr lang="en-GB" sz="2000" spc="-25" dirty="0">
                    <a:solidFill>
                      <a:srgbClr val="CC0000"/>
                    </a:solidFill>
                    <a:latin typeface="Times New Roman"/>
                    <a:cs typeface="Times New Roman"/>
                  </a:rPr>
                  <a:t> </a:t>
                </a:r>
                <a:r>
                  <a:rPr lang="en-GB" sz="2000" dirty="0">
                    <a:solidFill>
                      <a:srgbClr val="CC0000"/>
                    </a:solidFill>
                    <a:latin typeface="Times New Roman"/>
                    <a:cs typeface="Times New Roman"/>
                  </a:rPr>
                  <a:t>current</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priority</a:t>
                </a:r>
                <a:r>
                  <a:rPr lang="en-GB" sz="2000" spc="-40" dirty="0">
                    <a:solidFill>
                      <a:srgbClr val="CC0000"/>
                    </a:solidFill>
                    <a:latin typeface="Times New Roman"/>
                    <a:cs typeface="Times New Roman"/>
                  </a:rPr>
                  <a:t> </a:t>
                </a:r>
                <a:r>
                  <a:rPr lang="en-GB" sz="2000" dirty="0">
                    <a:solidFill>
                      <a:srgbClr val="CC0000"/>
                    </a:solidFill>
                    <a:latin typeface="Times New Roman"/>
                    <a:cs typeface="Times New Roman"/>
                  </a:rPr>
                  <a:t>of</a:t>
                </a:r>
                <a:r>
                  <a:rPr lang="en-GB" sz="2000" spc="-15" dirty="0">
                    <a:solidFill>
                      <a:srgbClr val="CC0000"/>
                    </a:solidFill>
                    <a:latin typeface="Times New Roman"/>
                    <a:cs typeface="Times New Roman"/>
                  </a:rPr>
                  <a:t> </a:t>
                </a:r>
                <a:r>
                  <a:rPr lang="en-GB" sz="2000" dirty="0">
                    <a:solidFill>
                      <a:srgbClr val="CC0000"/>
                    </a:solidFill>
                    <a:latin typeface="Times New Roman"/>
                    <a:cs typeface="Times New Roman"/>
                  </a:rPr>
                  <a:t>J.</a:t>
                </a:r>
                <a:r>
                  <a:rPr lang="en-GB" sz="2000" spc="-20" dirty="0">
                    <a:solidFill>
                      <a:srgbClr val="CC0000"/>
                    </a:solidFill>
                    <a:latin typeface="Times New Roman"/>
                    <a:cs typeface="Times New Roman"/>
                  </a:rPr>
                  <a:t> </a:t>
                </a:r>
                <a:r>
                  <a:rPr lang="en-GB" sz="2000" dirty="0">
                    <a:latin typeface="Times New Roman"/>
                    <a:cs typeface="Times New Roman"/>
                  </a:rPr>
                  <a:t>The job</a:t>
                </a:r>
                <a:r>
                  <a:rPr lang="en-GB" sz="2000" spc="-2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executes</a:t>
                </a:r>
                <a:r>
                  <a:rPr lang="en-GB" sz="2000" spc="-20" dirty="0">
                    <a:latin typeface="Times New Roman"/>
                    <a:cs typeface="Times New Roman"/>
                  </a:rPr>
                  <a:t> </a:t>
                </a:r>
                <a:r>
                  <a:rPr lang="en-GB" sz="2000" dirty="0">
                    <a:latin typeface="Times New Roman"/>
                    <a:cs typeface="Times New Roman"/>
                  </a:rPr>
                  <a:t>at</a:t>
                </a:r>
                <a:r>
                  <a:rPr lang="en-GB" sz="2000" spc="-15"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spc="-10" dirty="0">
                    <a:latin typeface="Times New Roman"/>
                    <a:cs typeface="Times New Roman"/>
                  </a:rPr>
                  <a:t>inherited 	</a:t>
                </a:r>
                <a:r>
                  <a:rPr lang="en-GB" sz="2000" dirty="0">
                    <a:latin typeface="Times New Roman"/>
                    <a:cs typeface="Times New Roman"/>
                  </a:rPr>
                  <a:t>priority</a:t>
                </a:r>
                <a:r>
                  <a:rPr lang="en-GB" sz="2000" spc="-50"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releases</a:t>
                </a:r>
                <a:r>
                  <a:rPr lang="en-GB" sz="2000" spc="-20" dirty="0">
                    <a:latin typeface="Times New Roman"/>
                    <a:cs typeface="Times New Roman"/>
                  </a:rPr>
                  <a:t> </a:t>
                </a:r>
                <a:r>
                  <a:rPr lang="en-GB" sz="2000" dirty="0">
                    <a:latin typeface="Times New Roman"/>
                    <a:cs typeface="Times New Roman"/>
                  </a:rPr>
                  <a:t>R (or</a:t>
                </a:r>
                <a:r>
                  <a:rPr lang="en-GB" sz="2000" spc="-15" dirty="0">
                    <a:latin typeface="Times New Roman"/>
                    <a:cs typeface="Times New Roman"/>
                  </a:rPr>
                  <a:t> </a:t>
                </a:r>
                <a:r>
                  <a:rPr lang="en-GB" sz="2000" dirty="0">
                    <a:latin typeface="Times New Roman"/>
                    <a:cs typeface="Times New Roman"/>
                  </a:rPr>
                  <a:t>until</a:t>
                </a:r>
                <a:r>
                  <a:rPr lang="en-GB" sz="2000" spc="-30" dirty="0">
                    <a:latin typeface="Times New Roman"/>
                    <a:cs typeface="Times New Roman"/>
                  </a:rPr>
                  <a:t> </a:t>
                </a:r>
                <a:r>
                  <a:rPr lang="en-GB" sz="2000" dirty="0">
                    <a:latin typeface="Times New Roman"/>
                    <a:cs typeface="Times New Roman"/>
                  </a:rPr>
                  <a:t>it</a:t>
                </a:r>
                <a:r>
                  <a:rPr lang="en-GB" sz="2000" spc="-20" dirty="0">
                    <a:latin typeface="Times New Roman"/>
                    <a:cs typeface="Times New Roman"/>
                  </a:rPr>
                  <a:t> </a:t>
                </a:r>
                <a:r>
                  <a:rPr lang="en-GB" sz="2000" dirty="0">
                    <a:latin typeface="Times New Roman"/>
                    <a:cs typeface="Times New Roman"/>
                  </a:rPr>
                  <a:t>inherits</a:t>
                </a:r>
                <a:r>
                  <a:rPr lang="en-GB" sz="2000" spc="-45" dirty="0">
                    <a:latin typeface="Times New Roman"/>
                    <a:cs typeface="Times New Roman"/>
                  </a:rPr>
                  <a:t> </a:t>
                </a:r>
                <a:r>
                  <a:rPr lang="en-GB" sz="2000" dirty="0">
                    <a:latin typeface="Times New Roman"/>
                    <a:cs typeface="Times New Roman"/>
                  </a:rPr>
                  <a:t>an even higher</a:t>
                </a:r>
                <a:r>
                  <a:rPr lang="en-GB" sz="2000" spc="-40" dirty="0">
                    <a:latin typeface="Times New Roman"/>
                    <a:cs typeface="Times New Roman"/>
                  </a:rPr>
                  <a:t> </a:t>
                </a:r>
                <a:r>
                  <a:rPr lang="en-GB" sz="2000" dirty="0">
                    <a:latin typeface="Times New Roman"/>
                    <a:cs typeface="Times New Roman"/>
                  </a:rPr>
                  <a:t>priority);</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priority 	</a:t>
                </a:r>
                <a:r>
                  <a:rPr lang="en-GB" sz="2000" dirty="0">
                    <a:latin typeface="Times New Roman"/>
                    <a:cs typeface="Times New Roman"/>
                  </a:rPr>
                  <a:t>of</a:t>
                </a:r>
                <a:r>
                  <a:rPr lang="en-GB" sz="2000" spc="-10" dirty="0">
                    <a:latin typeface="Times New Roman"/>
                    <a:cs typeface="Times New Roman"/>
                  </a:rPr>
                  <a:t> </a:t>
                </a:r>
                <a:r>
                  <a:rPr lang="en-GB" sz="2000" dirty="0" err="1">
                    <a:latin typeface="Times New Roman"/>
                    <a:cs typeface="Times New Roman"/>
                  </a:rPr>
                  <a:t>J</a:t>
                </a:r>
                <a:r>
                  <a:rPr lang="en-GB" sz="1950" i="1" baseline="-21367" dirty="0" err="1">
                    <a:latin typeface="Times New Roman"/>
                    <a:cs typeface="Times New Roman"/>
                  </a:rPr>
                  <a:t>l</a:t>
                </a:r>
                <a:r>
                  <a:rPr lang="en-GB" sz="1950" i="1" spc="247" baseline="-21367" dirty="0">
                    <a:latin typeface="Times New Roman"/>
                    <a:cs typeface="Times New Roman"/>
                  </a:rPr>
                  <a:t> </a:t>
                </a:r>
                <a:r>
                  <a:rPr lang="en-GB" sz="2000" dirty="0">
                    <a:latin typeface="Times New Roman"/>
                    <a:cs typeface="Times New Roman"/>
                  </a:rPr>
                  <a:t>returns</a:t>
                </a:r>
                <a:r>
                  <a:rPr lang="en-GB" sz="2000" spc="-40" dirty="0">
                    <a:latin typeface="Times New Roman"/>
                    <a:cs typeface="Times New Roman"/>
                  </a:rPr>
                  <a:t> </a:t>
                </a:r>
                <a:r>
                  <a:rPr lang="en-GB" sz="2000" dirty="0">
                    <a:latin typeface="Times New Roman"/>
                    <a:cs typeface="Times New Roman"/>
                  </a:rPr>
                  <a:t>to</a:t>
                </a:r>
                <a:r>
                  <a:rPr lang="en-GB" sz="2000" spc="-10" dirty="0">
                    <a:latin typeface="Times New Roman"/>
                    <a:cs typeface="Times New Roman"/>
                  </a:rPr>
                  <a:t> </a:t>
                </a:r>
                <a:r>
                  <a:rPr lang="en-GB" sz="2000" dirty="0">
                    <a:latin typeface="Times New Roman"/>
                    <a:cs typeface="Times New Roman"/>
                  </a:rPr>
                  <a:t>its</a:t>
                </a:r>
                <a:r>
                  <a:rPr lang="en-GB" sz="2000" spc="-5" dirty="0">
                    <a:latin typeface="Times New Roman"/>
                    <a:cs typeface="Times New Roman"/>
                  </a:rPr>
                  <a:t> </a:t>
                </a:r>
                <a:r>
                  <a:rPr lang="en-GB" sz="2000" dirty="0">
                    <a:latin typeface="Times New Roman"/>
                    <a:cs typeface="Times New Roman"/>
                  </a:rPr>
                  <a:t>priority</a:t>
                </a:r>
                <a:r>
                  <a:rPr lang="en-GB" sz="2000" spc="-35" dirty="0">
                    <a:latin typeface="Times New Roman"/>
                    <a:cs typeface="Times New Roman"/>
                  </a:rPr>
                  <a:t> </a:t>
                </a:r>
                <a:r>
                  <a:rPr lang="en-GB" sz="2000" dirty="0">
                    <a:latin typeface="Symbol"/>
                    <a:cs typeface="Symbol"/>
                  </a:rPr>
                  <a:t></a:t>
                </a:r>
                <a:r>
                  <a:rPr lang="en-GB" sz="1950" i="1" baseline="-21367" dirty="0">
                    <a:latin typeface="Times New Roman"/>
                    <a:cs typeface="Times New Roman"/>
                  </a:rPr>
                  <a:t>l</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a:t>
                </a:r>
                <a:r>
                  <a:rPr lang="en-GB" sz="2000" spc="-40" dirty="0">
                    <a:latin typeface="Times New Roman"/>
                    <a:cs typeface="Times New Roman"/>
                  </a:rPr>
                  <a:t> </a:t>
                </a:r>
                <a:r>
                  <a:rPr lang="en-GB" sz="2000" dirty="0">
                    <a:latin typeface="Times New Roman"/>
                    <a:cs typeface="Times New Roman"/>
                  </a:rPr>
                  <a:t>at</a:t>
                </a:r>
                <a:r>
                  <a:rPr lang="en-GB" sz="2000" spc="-5" dirty="0">
                    <a:latin typeface="Times New Roman"/>
                    <a:cs typeface="Times New Roman"/>
                  </a:rPr>
                  <a:t> </a:t>
                </a:r>
                <a:r>
                  <a:rPr lang="en-GB" sz="2000" dirty="0">
                    <a:latin typeface="Times New Roman"/>
                    <a:cs typeface="Times New Roman"/>
                  </a:rPr>
                  <a:t>the</a:t>
                </a:r>
                <a:r>
                  <a:rPr lang="en-GB" sz="2000" spc="-5" dirty="0">
                    <a:latin typeface="Times New Roman"/>
                    <a:cs typeface="Times New Roman"/>
                  </a:rPr>
                  <a:t> </a:t>
                </a:r>
                <a:r>
                  <a:rPr lang="en-GB" sz="2000" dirty="0">
                    <a:latin typeface="Times New Roman"/>
                    <a:cs typeface="Times New Roman"/>
                  </a:rPr>
                  <a:t>time</a:t>
                </a:r>
                <a:r>
                  <a:rPr lang="en-GB" sz="2000" spc="5" dirty="0">
                    <a:latin typeface="Times New Roman"/>
                    <a:cs typeface="Times New Roman"/>
                  </a:rPr>
                  <a:t> </a:t>
                </a:r>
                <a:r>
                  <a:rPr lang="en-GB" sz="2000" dirty="0">
                    <a:latin typeface="Times New Roman"/>
                    <a:cs typeface="Times New Roman"/>
                  </a:rPr>
                  <a:t>t</a:t>
                </a:r>
                <a:r>
                  <a:rPr lang="en-GB" sz="2000" dirty="0">
                    <a:latin typeface="Symbol"/>
                    <a:cs typeface="Symbol"/>
                  </a:rPr>
                  <a:t></a:t>
                </a:r>
                <a:r>
                  <a:rPr lang="en-GB" sz="2000" dirty="0">
                    <a:latin typeface="Times New Roman"/>
                    <a:cs typeface="Times New Roman"/>
                  </a:rPr>
                  <a:t> when</a:t>
                </a:r>
                <a:r>
                  <a:rPr lang="en-GB" sz="2000" spc="-15" dirty="0">
                    <a:latin typeface="Times New Roman"/>
                    <a:cs typeface="Times New Roman"/>
                  </a:rPr>
                  <a:t> </a:t>
                </a:r>
                <a:r>
                  <a:rPr lang="en-GB" sz="2000" dirty="0">
                    <a:latin typeface="Times New Roman"/>
                    <a:cs typeface="Times New Roman"/>
                  </a:rPr>
                  <a:t>it</a:t>
                </a:r>
                <a:r>
                  <a:rPr lang="en-GB" sz="2000" spc="-10" dirty="0">
                    <a:latin typeface="Times New Roman"/>
                    <a:cs typeface="Times New Roman"/>
                  </a:rPr>
                  <a:t> </a:t>
                </a:r>
                <a:r>
                  <a:rPr lang="en-GB" sz="2000" dirty="0">
                    <a:latin typeface="Times New Roman"/>
                    <a:cs typeface="Times New Roman"/>
                  </a:rPr>
                  <a:t>acquired</a:t>
                </a:r>
                <a:r>
                  <a:rPr lang="en-GB" sz="2000" spc="-40" dirty="0">
                    <a:latin typeface="Times New Roman"/>
                    <a:cs typeface="Times New Roman"/>
                  </a:rPr>
                  <a:t> </a:t>
                </a:r>
                <a:r>
                  <a:rPr lang="en-GB" sz="2000" dirty="0">
                    <a:latin typeface="Times New Roman"/>
                    <a:cs typeface="Times New Roman"/>
                  </a:rPr>
                  <a:t>the</a:t>
                </a:r>
                <a:r>
                  <a:rPr lang="en-GB" sz="2000" spc="-10" dirty="0">
                    <a:latin typeface="Times New Roman"/>
                    <a:cs typeface="Times New Roman"/>
                  </a:rPr>
                  <a:t> </a:t>
                </a:r>
                <a:r>
                  <a:rPr lang="en-GB" sz="2000" dirty="0">
                    <a:latin typeface="Times New Roman"/>
                    <a:cs typeface="Times New Roman"/>
                  </a:rPr>
                  <a:t>resource</a:t>
                </a:r>
                <a:r>
                  <a:rPr lang="en-GB" sz="2000" spc="-50" dirty="0">
                    <a:latin typeface="Times New Roman"/>
                    <a:cs typeface="Times New Roman"/>
                  </a:rPr>
                  <a:t> </a:t>
                </a:r>
                <a:r>
                  <a:rPr lang="en-GB" sz="2000" spc="-25" dirty="0">
                    <a:latin typeface="Times New Roman"/>
                    <a:cs typeface="Times New Roman"/>
                  </a:rPr>
                  <a:t>R.</a:t>
                </a:r>
                <a:endParaRPr lang="en-GB" sz="2000" dirty="0">
                  <a:latin typeface="Times New Roman"/>
                  <a:cs typeface="Times New Roman"/>
                </a:endParaRPr>
              </a:p>
              <a:p>
                <a:endParaRPr lang="en-SE" dirty="0"/>
              </a:p>
            </p:txBody>
          </p:sp>
        </mc:Fallback>
      </mc:AlternateContent>
    </p:spTree>
    <p:extLst>
      <p:ext uri="{BB962C8B-B14F-4D97-AF65-F5344CB8AC3E}">
        <p14:creationId xmlns:p14="http://schemas.microsoft.com/office/powerpoint/2010/main" val="2920051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altLang="zh-CN" sz="2800" dirty="0">
                  <a:solidFill>
                    <a:srgbClr val="000000"/>
                  </a:solidFill>
                  <a:ea typeface="宋体" charset="-122"/>
                </a:endParaRPr>
              </a:p>
              <a:p>
                <a:r>
                  <a:rPr lang="en-US" altLang="zh-CN" sz="2800" dirty="0">
                    <a:solidFill>
                      <a:srgbClr val="000000"/>
                    </a:solidFill>
                    <a:ea typeface="宋体" charset="-122"/>
                  </a:rPr>
                  <a:t>When </a:t>
                </a:r>
                <a:r>
                  <a:rPr lang="el-GR" sz="2800" kern="100" dirty="0">
                    <a:latin typeface="Code2000"/>
                    <a:ea typeface="宋体"/>
                    <a:cs typeface="Times New Roman"/>
                  </a:rPr>
                  <a:t>τ</a:t>
                </a:r>
                <a:r>
                  <a:rPr lang="en-US" altLang="zh-CN" sz="2800" baseline="-25000" dirty="0">
                    <a:solidFill>
                      <a:srgbClr val="000000"/>
                    </a:solidFill>
                    <a:ea typeface="宋体" charset="-122"/>
                  </a:rPr>
                  <a:t>2</a:t>
                </a:r>
                <a:r>
                  <a:rPr lang="en-US" altLang="zh-CN" sz="2800" dirty="0">
                    <a:solidFill>
                      <a:srgbClr val="000000"/>
                    </a:solidFill>
                    <a:ea typeface="宋体" charset="-122"/>
                  </a:rPr>
                  <a:t> is holding s</a:t>
                </a:r>
                <a:r>
                  <a:rPr lang="en-US" altLang="zh-CN" sz="2800" baseline="-25000" dirty="0">
                    <a:solidFill>
                      <a:srgbClr val="000000"/>
                    </a:solidFill>
                    <a:ea typeface="宋体" charset="-122"/>
                  </a:rPr>
                  <a:t>2 </a:t>
                </a:r>
                <a:r>
                  <a:rPr lang="en-US" altLang="zh-CN" sz="2800" dirty="0">
                    <a:solidFill>
                      <a:srgbClr val="000000"/>
                    </a:solidFill>
                    <a:ea typeface="宋体" charset="-122"/>
                  </a:rPr>
                  <a:t>(in pink CS), </a:t>
                </a:r>
                <a:r>
                  <a:rPr lang="en-GB" sz="2800" dirty="0"/>
                  <a:t>when LP task </a:t>
                </a:r>
                <a14:m>
                  <m:oMath xmlns:m="http://schemas.openxmlformats.org/officeDocument/2006/math">
                    <m:sSub>
                      <m:sSubPr>
                        <m:ctrlPr>
                          <a:rPr lang="en-GB" sz="2800" i="1" smtClean="0">
                            <a:latin typeface="Cambria Math" panose="02040503050406030204" pitchFamily="18" charset="0"/>
                          </a:rPr>
                        </m:ctrlPr>
                      </m:sSubPr>
                      <m:e>
                        <m:r>
                          <a:rPr lang="en-GB" sz="2800" i="1">
                            <a:latin typeface="Cambria Math" panose="02040503050406030204" pitchFamily="18" charset="0"/>
                          </a:rPr>
                          <m:t>𝜏</m:t>
                        </m:r>
                      </m:e>
                      <m:sub>
                        <m:r>
                          <a:rPr lang="en-GB" sz="2800" b="0" i="1" smtClean="0">
                            <a:latin typeface="Cambria Math" panose="02040503050406030204" pitchFamily="18" charset="0"/>
                          </a:rPr>
                          <m:t>2</m:t>
                        </m:r>
                      </m:sub>
                    </m:sSub>
                  </m:oMath>
                </a14:m>
                <a:r>
                  <a:rPr lang="en-GB" sz="2800" dirty="0"/>
                  <a:t> is holding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1</m:t>
                        </m:r>
                      </m:sub>
                    </m:sSub>
                  </m:oMath>
                </a14:m>
                <a:r>
                  <a:rPr lang="en-GB" sz="2800" dirty="0"/>
                  <a:t> (in pink CS), MP task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𝜏</m:t>
                        </m:r>
                      </m:e>
                      <m:sub>
                        <m:r>
                          <a:rPr lang="en-GB" sz="2800" b="0" i="1" smtClean="0">
                            <a:latin typeface="Cambria Math" panose="02040503050406030204" pitchFamily="18" charset="0"/>
                          </a:rPr>
                          <m:t>2</m:t>
                        </m:r>
                      </m:sub>
                    </m:sSub>
                  </m:oMath>
                </a14:m>
                <a:r>
                  <a:rPr lang="en-GB" sz="2800" dirty="0"/>
                  <a:t> tries to lock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2</m:t>
                        </m:r>
                      </m:sub>
                    </m:sSub>
                  </m:oMath>
                </a14:m>
                <a:r>
                  <a:rPr lang="en-GB" sz="2800" dirty="0"/>
                  <a:t> and enter yellow CS, but it is blocked since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𝑃</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m:t>
                    </m:r>
                    <m:r>
                      <a:rPr lang="en-GB" sz="2800" b="0" i="1" smtClean="0">
                        <a:latin typeface="Cambria Math" panose="02040503050406030204" pitchFamily="18" charset="0"/>
                      </a:rPr>
                      <m:t>𝐶</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2</m:t>
                            </m:r>
                          </m:sub>
                        </m:sSub>
                      </m:e>
                    </m:d>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𝑃</m:t>
                        </m:r>
                      </m:e>
                      <m:sub>
                        <m:r>
                          <a:rPr lang="en-GB" sz="2800" b="0" i="1" smtClean="0">
                            <a:latin typeface="Cambria Math" panose="02040503050406030204" pitchFamily="18" charset="0"/>
                          </a:rPr>
                          <m:t>1</m:t>
                        </m:r>
                      </m:sub>
                    </m:sSub>
                  </m:oMath>
                </a14:m>
                <a:endParaRPr lang="en-US" altLang="zh-CN" sz="2800" dirty="0">
                  <a:solidFill>
                    <a:srgbClr val="000000"/>
                  </a:solidFill>
                  <a:ea typeface="宋体" charset="-122"/>
                </a:endParaRPr>
              </a:p>
              <a:p>
                <a:r>
                  <a:rPr lang="el-GR" sz="2800" kern="100" dirty="0">
                    <a:latin typeface="Code2000"/>
                    <a:ea typeface="宋体"/>
                    <a:cs typeface="Times New Roman"/>
                  </a:rPr>
                  <a:t>τ</a:t>
                </a:r>
                <a:r>
                  <a:rPr lang="en-US" altLang="zh-CN" sz="2800" baseline="-25000" dirty="0">
                    <a:solidFill>
                      <a:srgbClr val="000000"/>
                    </a:solidFill>
                    <a:ea typeface="宋体" charset="-122"/>
                  </a:rPr>
                  <a:t>1</a:t>
                </a:r>
                <a:r>
                  <a:rPr lang="en-US" altLang="zh-CN" sz="2800" dirty="0">
                    <a:solidFill>
                      <a:srgbClr val="000000"/>
                    </a:solidFill>
                    <a:ea typeface="宋体" charset="-122"/>
                  </a:rPr>
                  <a:t> cannot lock s</a:t>
                </a:r>
                <a:r>
                  <a:rPr lang="en-US" altLang="zh-CN" sz="2800" baseline="-25000" dirty="0">
                    <a:solidFill>
                      <a:srgbClr val="000000"/>
                    </a:solidFill>
                    <a:ea typeface="宋体" charset="-122"/>
                  </a:rPr>
                  <a:t>1</a:t>
                </a:r>
                <a:r>
                  <a:rPr lang="en-US" altLang="zh-CN" sz="2800" dirty="0">
                    <a:solidFill>
                      <a:srgbClr val="000000"/>
                    </a:solidFill>
                    <a:ea typeface="宋体" charset="-122"/>
                  </a:rPr>
                  <a:t> and enter blue CS, since Deadlock avoidance: </a:t>
                </a:r>
                <a:endParaRPr lang="en-US" altLang="zh-CN" sz="2400" kern="0" dirty="0">
                  <a:ea typeface="宋体" charset="-122"/>
                </a:endParaRPr>
              </a:p>
              <a:p>
                <a:endParaRPr lang="en-SE" dirty="0"/>
              </a:p>
            </p:txBody>
          </p:sp>
        </mc:Choice>
        <mc:Fallback xmlns="">
          <p:sp>
            <p:nvSpPr>
              <p:cNvPr id="3" name="Notes Placeholder 2"/>
              <p:cNvSpPr>
                <a:spLocks noGrp="1"/>
              </p:cNvSpPr>
              <p:nvPr>
                <p:ph type="body" idx="1"/>
              </p:nvPr>
            </p:nvSpPr>
            <p:spPr/>
            <p:txBody>
              <a:bodyPr/>
              <a:lstStyle/>
              <a:p>
                <a:endParaRPr lang="en-US" altLang="zh-CN" sz="2800" dirty="0">
                  <a:solidFill>
                    <a:srgbClr val="000000"/>
                  </a:solidFill>
                  <a:ea typeface="宋体" charset="-122"/>
                </a:endParaRPr>
              </a:p>
              <a:p>
                <a:r>
                  <a:rPr lang="en-US" altLang="zh-CN" sz="2800" dirty="0">
                    <a:solidFill>
                      <a:srgbClr val="000000"/>
                    </a:solidFill>
                    <a:ea typeface="宋体" charset="-122"/>
                  </a:rPr>
                  <a:t>When </a:t>
                </a:r>
                <a:r>
                  <a:rPr lang="el-GR" sz="2800" kern="100" dirty="0">
                    <a:latin typeface="Code2000"/>
                    <a:ea typeface="宋体"/>
                    <a:cs typeface="Times New Roman"/>
                  </a:rPr>
                  <a:t>τ</a:t>
                </a:r>
                <a:r>
                  <a:rPr lang="en-US" altLang="zh-CN" sz="2800" baseline="-25000" dirty="0">
                    <a:solidFill>
                      <a:srgbClr val="000000"/>
                    </a:solidFill>
                    <a:ea typeface="宋体" charset="-122"/>
                  </a:rPr>
                  <a:t>2</a:t>
                </a:r>
                <a:r>
                  <a:rPr lang="en-US" altLang="zh-CN" sz="2800" dirty="0">
                    <a:solidFill>
                      <a:srgbClr val="000000"/>
                    </a:solidFill>
                    <a:ea typeface="宋体" charset="-122"/>
                  </a:rPr>
                  <a:t> is holding s</a:t>
                </a:r>
                <a:r>
                  <a:rPr lang="en-US" altLang="zh-CN" sz="2800" baseline="-25000" dirty="0">
                    <a:solidFill>
                      <a:srgbClr val="000000"/>
                    </a:solidFill>
                    <a:ea typeface="宋体" charset="-122"/>
                  </a:rPr>
                  <a:t>2 </a:t>
                </a:r>
                <a:r>
                  <a:rPr lang="en-US" altLang="zh-CN" sz="2800" dirty="0">
                    <a:solidFill>
                      <a:srgbClr val="000000"/>
                    </a:solidFill>
                    <a:ea typeface="宋体" charset="-122"/>
                  </a:rPr>
                  <a:t>(in pink CS), </a:t>
                </a:r>
                <a:r>
                  <a:rPr lang="en-GB" sz="2800" dirty="0"/>
                  <a:t>when LP task </a:t>
                </a:r>
                <a:r>
                  <a:rPr lang="en-GB" sz="2800" i="0">
                    <a:latin typeface="Cambria Math" panose="02040503050406030204" pitchFamily="18" charset="0"/>
                  </a:rPr>
                  <a:t>𝜏_</a:t>
                </a:r>
                <a:r>
                  <a:rPr lang="en-GB" sz="2800" b="0" i="0">
                    <a:latin typeface="Cambria Math" panose="02040503050406030204" pitchFamily="18" charset="0"/>
                  </a:rPr>
                  <a:t>2</a:t>
                </a:r>
                <a:r>
                  <a:rPr lang="en-GB" sz="2800" dirty="0"/>
                  <a:t> is holding </a:t>
                </a:r>
                <a:r>
                  <a:rPr lang="en-GB" sz="2800" b="0" i="0">
                    <a:latin typeface="Cambria Math" panose="02040503050406030204" pitchFamily="18" charset="0"/>
                  </a:rPr>
                  <a:t>𝑠_1</a:t>
                </a:r>
                <a:r>
                  <a:rPr lang="en-GB" sz="2800" dirty="0"/>
                  <a:t> (in pink CS), MP task </a:t>
                </a:r>
                <a:r>
                  <a:rPr lang="en-GB" sz="2800" b="0" i="0">
                    <a:latin typeface="Cambria Math" panose="02040503050406030204" pitchFamily="18" charset="0"/>
                  </a:rPr>
                  <a:t>𝜏_2</a:t>
                </a:r>
                <a:r>
                  <a:rPr lang="en-GB" sz="2800" dirty="0"/>
                  <a:t> tries to lock </a:t>
                </a:r>
                <a:r>
                  <a:rPr lang="en-GB" sz="2800" b="0" i="0">
                    <a:latin typeface="Cambria Math" panose="02040503050406030204" pitchFamily="18" charset="0"/>
                  </a:rPr>
                  <a:t>𝑠_2</a:t>
                </a:r>
                <a:r>
                  <a:rPr lang="en-GB" sz="2800" dirty="0"/>
                  <a:t> and enter yellow CS, but it is blocked since </a:t>
                </a:r>
                <a:r>
                  <a:rPr lang="en-GB" sz="2800" b="0" i="0">
                    <a:latin typeface="Cambria Math" panose="02040503050406030204" pitchFamily="18" charset="0"/>
                  </a:rPr>
                  <a:t>𝑃_2≤𝐶(𝑠_2 )=𝑃_1</a:t>
                </a:r>
                <a:endParaRPr lang="en-US" altLang="zh-CN" sz="2800" dirty="0">
                  <a:solidFill>
                    <a:srgbClr val="000000"/>
                  </a:solidFill>
                  <a:ea typeface="宋体" charset="-122"/>
                </a:endParaRPr>
              </a:p>
              <a:p>
                <a:r>
                  <a:rPr lang="el-GR" sz="2800" kern="100" dirty="0">
                    <a:latin typeface="Code2000"/>
                    <a:ea typeface="宋体"/>
                    <a:cs typeface="Times New Roman"/>
                  </a:rPr>
                  <a:t>τ</a:t>
                </a:r>
                <a:r>
                  <a:rPr lang="en-US" altLang="zh-CN" sz="2800" baseline="-25000" dirty="0">
                    <a:solidFill>
                      <a:srgbClr val="000000"/>
                    </a:solidFill>
                    <a:ea typeface="宋体" charset="-122"/>
                  </a:rPr>
                  <a:t>1</a:t>
                </a:r>
                <a:r>
                  <a:rPr lang="en-US" altLang="zh-CN" sz="2800" dirty="0">
                    <a:solidFill>
                      <a:srgbClr val="000000"/>
                    </a:solidFill>
                    <a:ea typeface="宋体" charset="-122"/>
                  </a:rPr>
                  <a:t> cannot lock s</a:t>
                </a:r>
                <a:r>
                  <a:rPr lang="en-US" altLang="zh-CN" sz="2800" baseline="-25000" dirty="0">
                    <a:solidFill>
                      <a:srgbClr val="000000"/>
                    </a:solidFill>
                    <a:ea typeface="宋体" charset="-122"/>
                  </a:rPr>
                  <a:t>1</a:t>
                </a:r>
                <a:r>
                  <a:rPr lang="en-US" altLang="zh-CN" sz="2800" dirty="0">
                    <a:solidFill>
                      <a:srgbClr val="000000"/>
                    </a:solidFill>
                    <a:ea typeface="宋体" charset="-122"/>
                  </a:rPr>
                  <a:t> and enter blue CS, since Deadlock avoidance: </a:t>
                </a:r>
                <a:endParaRPr lang="en-US" altLang="zh-CN" sz="2400" kern="0" dirty="0">
                  <a:ea typeface="宋体" charset="-122"/>
                </a:endParaRPr>
              </a:p>
              <a:p>
                <a:endParaRPr lang="en-SE" dirty="0"/>
              </a:p>
            </p:txBody>
          </p:sp>
        </mc:Fallback>
      </mc:AlternateContent>
    </p:spTree>
    <p:extLst>
      <p:ext uri="{BB962C8B-B14F-4D97-AF65-F5344CB8AC3E}">
        <p14:creationId xmlns:p14="http://schemas.microsoft.com/office/powerpoint/2010/main" val="37289904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protect the red, yellow and brown CS, respectively)</a:t>
            </a:r>
            <a:endParaRPr lang="en-SE" dirty="0"/>
          </a:p>
        </p:txBody>
      </p:sp>
    </p:spTree>
    <p:extLst>
      <p:ext uri="{BB962C8B-B14F-4D97-AF65-F5344CB8AC3E}">
        <p14:creationId xmlns:p14="http://schemas.microsoft.com/office/powerpoint/2010/main" val="1349592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charset="-122"/>
              </a:rPr>
              <a:t>. Blocking delay is MAX length of critical sections of all lower-priority tasks (vs. SUM for PIP)</a:t>
            </a:r>
          </a:p>
          <a:p>
            <a:endParaRPr lang="en-SE" dirty="0"/>
          </a:p>
        </p:txBody>
      </p:sp>
    </p:spTree>
    <p:extLst>
      <p:ext uri="{BB962C8B-B14F-4D97-AF65-F5344CB8AC3E}">
        <p14:creationId xmlns:p14="http://schemas.microsoft.com/office/powerpoint/2010/main" val="3057904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defRPr/>
            </a:pPr>
            <a:r>
              <a:rPr lang="en-GB" dirty="0"/>
              <a:t>Using PCP, each task can be blocked at most once. </a:t>
            </a:r>
            <a:r>
              <a:rPr lang="en-US" altLang="zh-CN" dirty="0">
                <a:ea typeface="宋体" charset="-122"/>
              </a:rPr>
              <a:t>For PCP, in addition to normal and push-through blocking:</a:t>
            </a:r>
          </a:p>
          <a:p>
            <a:pPr lvl="2" eaLnBrk="1" hangingPunct="1">
              <a:defRPr/>
            </a:pPr>
            <a:r>
              <a:rPr lang="en-US" altLang="zh-CN" dirty="0">
                <a:solidFill>
                  <a:srgbClr val="C00000"/>
                </a:solidFill>
                <a:ea typeface="宋体" charset="-122"/>
              </a:rPr>
              <a:t>Ceiling blocking</a:t>
            </a:r>
            <a:r>
              <a:rPr lang="en-US" altLang="zh-CN" dirty="0">
                <a:ea typeface="宋体" charset="-122"/>
              </a:rPr>
              <a:t>: </a:t>
            </a:r>
            <a:r>
              <a:rPr lang="el-GR" kern="100" dirty="0">
                <a:latin typeface="Code2000"/>
                <a:ea typeface="宋体"/>
                <a:cs typeface="Times New Roman"/>
              </a:rPr>
              <a:t>τ</a:t>
            </a:r>
            <a:r>
              <a:rPr lang="en-US" altLang="zh-CN" baseline="-25000" dirty="0">
                <a:ea typeface="宋体" charset="-122"/>
              </a:rPr>
              <a:t>i</a:t>
            </a:r>
            <a:r>
              <a:rPr lang="en-US" altLang="zh-CN" dirty="0">
                <a:ea typeface="宋体" charset="-122"/>
              </a:rPr>
              <a:t> tried to lock s, but ceilings of currently locked semaphores are higher than P</a:t>
            </a:r>
            <a:r>
              <a:rPr lang="en-US" altLang="zh-CN" baseline="-25000" dirty="0">
                <a:ea typeface="宋体" charset="-122"/>
              </a:rPr>
              <a:t>i </a:t>
            </a:r>
            <a:r>
              <a:rPr lang="en-US" altLang="zh-CN" dirty="0">
                <a:ea typeface="宋体" charset="-122"/>
              </a:rPr>
              <a:t>(s may be free)</a:t>
            </a:r>
          </a:p>
          <a:p>
            <a:pPr eaLnBrk="1" hangingPunct="1">
              <a:defRPr/>
            </a:pPr>
            <a:r>
              <a:rPr lang="en-US" altLang="zh-CN" dirty="0">
                <a:ea typeface="宋体" charset="-122"/>
              </a:rPr>
              <a:t>Perform </a:t>
            </a:r>
            <a:r>
              <a:rPr lang="en-US" altLang="zh-CN" dirty="0" err="1">
                <a:ea typeface="宋体" charset="-122"/>
              </a:rPr>
              <a:t>schedulability</a:t>
            </a:r>
            <a:r>
              <a:rPr lang="en-US" altLang="zh-CN" dirty="0">
                <a:ea typeface="宋体" charset="-122"/>
              </a:rPr>
              <a:t> analysis by including the blocking terms</a:t>
            </a:r>
          </a:p>
          <a:p>
            <a:r>
              <a:rPr lang="en-US" altLang="zh-CN" dirty="0"/>
              <a:t>Transparency:</a:t>
            </a:r>
          </a:p>
          <a:p>
            <a:pPr lvl="1"/>
            <a:r>
              <a:rPr lang="en-US" altLang="zh-CN" dirty="0"/>
              <a:t>PIP is transparent to the programmer; PCP and SRP require the programmer to manually calculate semaphore priority ceiling values and pass them to the OS</a:t>
            </a:r>
            <a:endParaRPr lang="zh-CN" altLang="en-US" dirty="0"/>
          </a:p>
          <a:p>
            <a:pPr eaLnBrk="1" hangingPunct="1">
              <a:defRPr/>
            </a:pPr>
            <a:endParaRPr lang="en-US" altLang="zh-CN" dirty="0">
              <a:ea typeface="宋体" charset="-122"/>
            </a:endParaRPr>
          </a:p>
          <a:p>
            <a:pPr lvl="1"/>
            <a:endParaRPr lang="en-GB" sz="1200" dirty="0"/>
          </a:p>
          <a:p>
            <a:pPr lvl="1"/>
            <a:r>
              <a:rPr lang="en-GB" sz="1200" dirty="0"/>
              <a:t> in order to calculate ceilings of all semaphores</a:t>
            </a:r>
          </a:p>
          <a:p>
            <a:pPr eaLnBrk="1" hangingPunct="1">
              <a:defRPr/>
            </a:pPr>
            <a:endParaRPr lang="zh-CN" altLang="zh-CN" dirty="0">
              <a:ea typeface="宋体" charset="-122"/>
            </a:endParaRPr>
          </a:p>
          <a:p>
            <a:endParaRPr lang="en-GB" sz="2800"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dirty="0"/>
          </a:p>
          <a:p>
            <a:endParaRPr lang="en-SE" dirty="0"/>
          </a:p>
        </p:txBody>
      </p:sp>
    </p:spTree>
    <p:extLst>
      <p:ext uri="{BB962C8B-B14F-4D97-AF65-F5344CB8AC3E}">
        <p14:creationId xmlns:p14="http://schemas.microsoft.com/office/powerpoint/2010/main" val="41017233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Task index k is in the order of decreasing preemption level </a:t>
            </a:r>
            <a:r>
              <a:rPr lang="el-GR" kern="100" dirty="0">
                <a:latin typeface="Code2000"/>
                <a:ea typeface="宋体"/>
                <a:cs typeface="Times New Roman"/>
              </a:rPr>
              <a:t>π</a:t>
            </a:r>
            <a:r>
              <a:rPr lang="en-US" kern="100" baseline="-25000" dirty="0">
                <a:latin typeface="Code2000"/>
                <a:ea typeface="宋体"/>
                <a:cs typeface="Times New Roman"/>
              </a:rPr>
              <a:t>i </a:t>
            </a:r>
            <a:endParaRPr lang="en-US" altLang="zh-CN" kern="0" dirty="0"/>
          </a:p>
          <a:p>
            <a:r>
              <a:rPr lang="en-US" altLang="zh-CN" kern="0" dirty="0"/>
              <a:t>1</a:t>
            </a:r>
            <a:r>
              <a:rPr lang="en-US" altLang="zh-CN" kern="0" baseline="30000" dirty="0"/>
              <a:t>st</a:t>
            </a:r>
            <a:r>
              <a:rPr lang="en-US" altLang="zh-CN" kern="0" dirty="0"/>
              <a:t> term denotes utilization of all tasks with higher preemption level; 2</a:t>
            </a:r>
            <a:r>
              <a:rPr lang="en-US" altLang="zh-CN" kern="0" baseline="30000" dirty="0"/>
              <a:t>nd</a:t>
            </a:r>
            <a:r>
              <a:rPr lang="en-US" altLang="zh-CN" kern="0" dirty="0"/>
              <a:t> term contains blocking time due to tasks with lower preemption level</a:t>
            </a:r>
            <a:endParaRPr lang="zh-CN" altLang="en-US" kern="0" dirty="0"/>
          </a:p>
          <a:p>
            <a:endParaRPr lang="en-SE" dirty="0"/>
          </a:p>
        </p:txBody>
      </p:sp>
    </p:spTree>
    <p:extLst>
      <p:ext uri="{BB962C8B-B14F-4D97-AF65-F5344CB8AC3E}">
        <p14:creationId xmlns:p14="http://schemas.microsoft.com/office/powerpoint/2010/main" val="1331307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10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210.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81.xml"/><Relationship Id="rId16" Type="http://schemas.openxmlformats.org/officeDocument/2006/relationships/image" Target="../media/image208.png"/><Relationship Id="rId20" Type="http://schemas.openxmlformats.org/officeDocument/2006/relationships/image" Target="../media/image191.png"/><Relationship Id="rId1" Type="http://schemas.openxmlformats.org/officeDocument/2006/relationships/slideLayout" Target="../slideLayouts/slideLayout2.xml"/><Relationship Id="rId11" Type="http://schemas.openxmlformats.org/officeDocument/2006/relationships/image" Target="../media/image203.png"/><Relationship Id="rId15" Type="http://schemas.openxmlformats.org/officeDocument/2006/relationships/image" Target="../media/image207.png"/><Relationship Id="rId19" Type="http://schemas.openxmlformats.org/officeDocument/2006/relationships/image" Target="../media/image211.png"/><Relationship Id="rId14" Type="http://schemas.openxmlformats.org/officeDocument/2006/relationships/image" Target="../media/image206.png"/></Relationships>
</file>

<file path=ppt/slides/_rels/slide10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03.wmf"/></Relationships>
</file>

<file path=ppt/slides/_rels/slide1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slide" Target="slide100.xml"/><Relationship Id="rId7" Type="http://schemas.openxmlformats.org/officeDocument/2006/relationships/image" Target="../media/image19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10" Type="http://schemas.openxmlformats.org/officeDocument/2006/relationships/image" Target="../media/image200.png"/><Relationship Id="rId4" Type="http://schemas.openxmlformats.org/officeDocument/2006/relationships/image" Target="../media/image217.png"/><Relationship Id="rId9" Type="http://schemas.openxmlformats.org/officeDocument/2006/relationships/image" Target="../media/image198.png"/></Relationships>
</file>

<file path=ppt/slides/_rels/slide107.xml.rels><?xml version="1.0" encoding="UTF-8" standalone="yes"?>
<Relationships xmlns="http://schemas.openxmlformats.org/package/2006/relationships"><Relationship Id="rId3" Type="http://schemas.openxmlformats.org/officeDocument/2006/relationships/image" Target="../media/image213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5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16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19.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oHMC2aO8GII&amp;list=PLzwefUCNStZsmz5fWPVwVvTo1iPeGmG9M&amp;index=5" TargetMode="External"/><Relationship Id="rId2" Type="http://schemas.openxmlformats.org/officeDocument/2006/relationships/hyperlink" Target="https://www.youtube.com/watch?v=zSgr_oFmjqI&amp;list=PLzwefUCNStZsmz5fWPVwVvTo1iPeGmG9M&amp;index=4" TargetMode="External"/><Relationship Id="rId1" Type="http://schemas.openxmlformats.org/officeDocument/2006/relationships/slideLayout" Target="../slideLayouts/slideLayout2.xml"/><Relationship Id="rId4" Type="http://schemas.openxmlformats.org/officeDocument/2006/relationships/hyperlink" Target="https://www.youtube.com/watch?v=WloSQ7ZEKXk"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0.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image" Target="../media/image109.wmf"/></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020.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8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8.wmf"/><Relationship Id="rId5" Type="http://schemas.openxmlformats.org/officeDocument/2006/relationships/image" Target="../media/image131.png"/><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30.wmf"/><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38.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47.png"/><Relationship Id="rId14" Type="http://schemas.openxmlformats.org/officeDocument/2006/relationships/image" Target="../media/image152.png"/></Relationships>
</file>

<file path=ppt/slides/_rels/slide92.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1.png"/></Relationships>
</file>

<file path=ppt/slides/_rels/slide93.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2.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4.png"/><Relationship Id="rId10" Type="http://schemas.openxmlformats.org/officeDocument/2006/relationships/image" Target="../media/image170.png"/><Relationship Id="rId4" Type="http://schemas.openxmlformats.org/officeDocument/2006/relationships/image" Target="../media/image163.png"/><Relationship Id="rId9" Type="http://schemas.openxmlformats.org/officeDocument/2006/relationships/image" Target="../media/image169.png"/><Relationship Id="rId14" Type="http://schemas.openxmlformats.org/officeDocument/2006/relationships/image" Target="../media/image174.png"/></Relationships>
</file>

<file path=ppt/slides/_rels/slide94.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79.png"/><Relationship Id="rId3" Type="http://schemas.openxmlformats.org/officeDocument/2006/relationships/image" Target="../media/image175.png"/><Relationship Id="rId7" Type="http://schemas.openxmlformats.org/officeDocument/2006/relationships/image" Target="../media/image168.png"/><Relationship Id="rId12" Type="http://schemas.openxmlformats.org/officeDocument/2006/relationships/image" Target="../media/image17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8.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76.png"/><Relationship Id="rId9" Type="http://schemas.openxmlformats.org/officeDocument/2006/relationships/image" Target="../media/image170.png"/></Relationships>
</file>

<file path=ppt/slides/_rels/slide95.xml.rels><?xml version="1.0" encoding="UTF-8" standalone="yes"?>
<Relationships xmlns="http://schemas.openxmlformats.org/package/2006/relationships"><Relationship Id="rId3" Type="http://schemas.openxmlformats.org/officeDocument/2006/relationships/image" Target="../media/image179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979A-2FFF-6E26-9F73-04AF92EB3BBC}"/>
              </a:ext>
            </a:extLst>
          </p:cNvPr>
          <p:cNvSpPr>
            <a:spLocks noGrp="1"/>
          </p:cNvSpPr>
          <p:nvPr>
            <p:ph type="title"/>
          </p:nvPr>
        </p:nvSpPr>
        <p:spPr/>
        <p:txBody>
          <a:bodyPr/>
          <a:lstStyle/>
          <a:p>
            <a:r>
              <a:rPr lang="en-GB" dirty="0"/>
              <a:t>PCP Causes Chained Blocking</a:t>
            </a:r>
            <a:endParaRPr lang="en-SE"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0357D86-F084-EFAF-A77F-30E2A47C308C}"/>
                  </a:ext>
                </a:extLst>
              </p:cNvPr>
              <p:cNvSpPr txBox="1">
                <a:spLocks/>
              </p:cNvSpPr>
              <p:nvPr/>
            </p:nvSpPr>
            <p:spPr bwMode="auto">
              <a:xfrm>
                <a:off x="1066800" y="914400"/>
                <a:ext cx="11125200" cy="23489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GB" altLang="zh-CN" kern="0" dirty="0">
                    <a:solidFill>
                      <a:srgbClr val="FF0000"/>
                    </a:solidFill>
                    <a:ea typeface="宋体" charset="-122"/>
                  </a:rPr>
                  <a:t>Chained blocking</a:t>
                </a:r>
                <a:r>
                  <a:rPr lang="en-GB" altLang="zh-CN" kern="0" dirty="0">
                    <a:ea typeface="宋体" charset="-122"/>
                  </a:rPr>
                  <a:t>: </a:t>
                </a:r>
                <a:r>
                  <a:rPr lang="en-GB" altLang="zh-CN" sz="2400" kern="0" dirty="0">
                    <a:ea typeface="宋体" charset="-122"/>
                  </a:rPr>
                  <a:t>task </a:t>
                </a:r>
                <a14:m>
                  <m:oMath xmlns:m="http://schemas.openxmlformats.org/officeDocument/2006/math">
                    <m:sSub>
                      <m:sSubPr>
                        <m:ctrlPr>
                          <a:rPr lang="en-GB" altLang="zh-CN" sz="2400" i="1" kern="0" smtClean="0">
                            <a:latin typeface="Cambria Math" panose="02040503050406030204" pitchFamily="18" charset="0"/>
                            <a:ea typeface="宋体" charset="-122"/>
                          </a:rPr>
                        </m:ctrlPr>
                      </m:sSubPr>
                      <m:e>
                        <m:r>
                          <a:rPr lang="en-GB" altLang="zh-CN" sz="2400" i="1" kern="0" smtClean="0">
                            <a:latin typeface="Cambria Math" panose="02040503050406030204" pitchFamily="18" charset="0"/>
                            <a:ea typeface="宋体" charset="-122"/>
                          </a:rPr>
                          <m:t>𝜏</m:t>
                        </m:r>
                      </m:e>
                      <m:sub>
                        <m:r>
                          <a:rPr lang="en-GB" altLang="zh-CN" sz="2400" i="1" kern="0" smtClean="0">
                            <a:latin typeface="Cambria Math" panose="02040503050406030204" pitchFamily="18" charset="0"/>
                            <a:ea typeface="宋体" charset="-122"/>
                          </a:rPr>
                          <m:t>𝑖</m:t>
                        </m:r>
                      </m:sub>
                    </m:sSub>
                  </m:oMath>
                </a14:m>
                <a:r>
                  <a:rPr lang="en-GB" altLang="zh-CN" sz="2400" kern="0" dirty="0">
                    <a:ea typeface="宋体" charset="-122"/>
                  </a:rPr>
                  <a:t> can be blocked at most once by each lower priority task</a:t>
                </a:r>
              </a:p>
              <a:p>
                <a:r>
                  <a:rPr lang="en-GB" dirty="0"/>
                  <a:t>Theorem: Task </a:t>
                </a:r>
                <a14:m>
                  <m:oMath xmlns:m="http://schemas.openxmlformats.org/officeDocument/2006/math">
                    <m:sSub>
                      <m:sSubPr>
                        <m:ctrlPr>
                          <a:rPr lang="en-GB" i="1" dirty="0">
                            <a:latin typeface="Cambria Math" panose="02040503050406030204" pitchFamily="18" charset="0"/>
                          </a:rPr>
                        </m:ctrlPr>
                      </m:sSubPr>
                      <m:e>
                        <m:r>
                          <a:rPr lang="en-GB" dirty="0">
                            <a:latin typeface="Cambria Math" panose="02040503050406030204" pitchFamily="18" charset="0"/>
                          </a:rPr>
                          <m:t>𝜏</m:t>
                        </m:r>
                      </m:e>
                      <m:sub>
                        <m:r>
                          <a:rPr lang="en-GB" dirty="0">
                            <a:latin typeface="Cambria Math" panose="02040503050406030204" pitchFamily="18" charset="0"/>
                          </a:rPr>
                          <m:t>𝑖</m:t>
                        </m:r>
                      </m:sub>
                    </m:sSub>
                  </m:oMath>
                </a14:m>
                <a:r>
                  <a:rPr lang="en-GB" dirty="0"/>
                  <a:t> can be blocked at most for the duration of </a:t>
                </a: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r>
                          <a:rPr lang="en-GB" dirty="0">
                            <a:latin typeface="Cambria Math" panose="02040503050406030204" pitchFamily="18" charset="0"/>
                          </a:rPr>
                          <m:t>(</m:t>
                        </m:r>
                        <m:r>
                          <a:rPr lang="en-GB" dirty="0" err="1">
                            <a:latin typeface="Cambria Math" panose="02040503050406030204" pitchFamily="18" charset="0"/>
                          </a:rPr>
                          <m:t>𝑛</m:t>
                        </m:r>
                        <m:r>
                          <a:rPr lang="en-GB" dirty="0" err="1">
                            <a:latin typeface="Cambria Math" panose="02040503050406030204" pitchFamily="18" charset="0"/>
                          </a:rPr>
                          <m:t>,</m:t>
                        </m:r>
                        <m:r>
                          <a:rPr lang="en-GB" dirty="0" err="1">
                            <a:latin typeface="Cambria Math" panose="02040503050406030204" pitchFamily="18" charset="0"/>
                          </a:rPr>
                          <m:t>𝑚</m:t>
                        </m:r>
                        <m:r>
                          <a:rPr lang="en-GB" dirty="0">
                            <a:latin typeface="Cambria Math" panose="02040503050406030204" pitchFamily="18" charset="0"/>
                          </a:rPr>
                          <m:t>)</m:t>
                        </m:r>
                      </m:e>
                    </m:func>
                  </m:oMath>
                </a14:m>
                <a:r>
                  <a:rPr lang="en-GB" dirty="0"/>
                  <a:t> critical sections</a:t>
                </a:r>
              </a:p>
              <a:p>
                <a:pPr lvl="1">
                  <a:buFont typeface="Arial" panose="020B0604020202020204" pitchFamily="34" charset="0"/>
                  <a:buChar char="•"/>
                </a:pPr>
                <a14:m>
                  <m:oMath xmlns:m="http://schemas.openxmlformats.org/officeDocument/2006/math">
                    <m:r>
                      <a:rPr lang="en-GB" sz="2000" dirty="0">
                        <a:latin typeface="Cambria Math" panose="02040503050406030204" pitchFamily="18" charset="0"/>
                      </a:rPr>
                      <m:t>𝑛</m:t>
                    </m:r>
                  </m:oMath>
                </a14:m>
                <a:r>
                  <a:rPr lang="en-GB" sz="2000" dirty="0"/>
                  <a:t> is the number of tasks with priority lower than </a:t>
                </a:r>
                <a14:m>
                  <m:oMath xmlns:m="http://schemas.openxmlformats.org/officeDocument/2006/math">
                    <m:sSub>
                      <m:sSubPr>
                        <m:ctrlPr>
                          <a:rPr lang="en-GB" sz="2000" i="1" dirty="0">
                            <a:latin typeface="Cambria Math" panose="02040503050406030204" pitchFamily="18" charset="0"/>
                          </a:rPr>
                        </m:ctrlPr>
                      </m:sSubPr>
                      <m:e>
                        <m:r>
                          <a:rPr lang="en-GB" sz="2000" dirty="0">
                            <a:latin typeface="Cambria Math" panose="02040503050406030204" pitchFamily="18" charset="0"/>
                          </a:rPr>
                          <m:t>𝜏</m:t>
                        </m:r>
                      </m:e>
                      <m:sub>
                        <m:r>
                          <a:rPr lang="en-GB" sz="2000" dirty="0">
                            <a:latin typeface="Cambria Math" panose="02040503050406030204" pitchFamily="18" charset="0"/>
                          </a:rPr>
                          <m:t>𝑖</m:t>
                        </m:r>
                      </m:sub>
                    </m:sSub>
                  </m:oMath>
                </a14:m>
                <a:endParaRPr lang="en-GB" sz="2000" dirty="0"/>
              </a:p>
              <a:p>
                <a:pPr lvl="1">
                  <a:buFont typeface="Arial" panose="020B0604020202020204" pitchFamily="34" charset="0"/>
                  <a:buChar char="•"/>
                </a:pPr>
                <a14:m>
                  <m:oMath xmlns:m="http://schemas.openxmlformats.org/officeDocument/2006/math">
                    <m:r>
                      <a:rPr lang="en-GB" sz="2000" dirty="0">
                        <a:latin typeface="Cambria Math" panose="02040503050406030204" pitchFamily="18" charset="0"/>
                      </a:rPr>
                      <m:t>𝑚</m:t>
                    </m:r>
                  </m:oMath>
                </a14:m>
                <a:r>
                  <a:rPr lang="en-GB" sz="2000" dirty="0"/>
                  <a:t> is the number of locks/semaphores on which  </a:t>
                </a:r>
                <a14:m>
                  <m:oMath xmlns:m="http://schemas.openxmlformats.org/officeDocument/2006/math">
                    <m:sSub>
                      <m:sSubPr>
                        <m:ctrlPr>
                          <a:rPr lang="en-GB" sz="2000" i="1" dirty="0">
                            <a:latin typeface="Cambria Math" panose="02040503050406030204" pitchFamily="18" charset="0"/>
                          </a:rPr>
                        </m:ctrlPr>
                      </m:sSubPr>
                      <m:e>
                        <m:r>
                          <a:rPr lang="en-GB" sz="2000" dirty="0">
                            <a:latin typeface="Cambria Math" panose="02040503050406030204" pitchFamily="18" charset="0"/>
                          </a:rPr>
                          <m:t>𝜏</m:t>
                        </m:r>
                      </m:e>
                      <m:sub>
                        <m:r>
                          <a:rPr lang="en-GB" sz="2000" dirty="0">
                            <a:latin typeface="Cambria Math" panose="02040503050406030204" pitchFamily="18" charset="0"/>
                          </a:rPr>
                          <m:t>𝑖</m:t>
                        </m:r>
                      </m:sub>
                    </m:sSub>
                    <m:r>
                      <a:rPr lang="en-GB" sz="2000" dirty="0">
                        <a:latin typeface="Cambria Math" panose="02040503050406030204" pitchFamily="18" charset="0"/>
                      </a:rPr>
                      <m:t> </m:t>
                    </m:r>
                  </m:oMath>
                </a14:m>
                <a:r>
                  <a:rPr lang="en-GB" sz="2000" dirty="0"/>
                  <a:t>can be blocked</a:t>
                </a:r>
              </a:p>
            </p:txBody>
          </p:sp>
        </mc:Choice>
        <mc:Fallback xmlns="">
          <p:sp>
            <p:nvSpPr>
              <p:cNvPr id="6" name="Content Placeholder 2">
                <a:extLst>
                  <a:ext uri="{FF2B5EF4-FFF2-40B4-BE49-F238E27FC236}">
                    <a16:creationId xmlns:a16="http://schemas.microsoft.com/office/drawing/2014/main" id="{C0357D86-F084-EFAF-A77F-30E2A47C308C}"/>
                  </a:ext>
                </a:extLst>
              </p:cNvPr>
              <p:cNvSpPr txBox="1">
                <a:spLocks noRot="1" noChangeAspect="1" noMove="1" noResize="1" noEditPoints="1" noAdjustHandles="1" noChangeArrowheads="1" noChangeShapeType="1" noTextEdit="1"/>
              </p:cNvSpPr>
              <p:nvPr/>
            </p:nvSpPr>
            <p:spPr bwMode="auto">
              <a:xfrm>
                <a:off x="1066800" y="914400"/>
                <a:ext cx="11125200" cy="2348948"/>
              </a:xfrm>
              <a:prstGeom prst="rect">
                <a:avLst/>
              </a:prstGeom>
              <a:blipFill>
                <a:blip r:embed="rId2"/>
                <a:stretch>
                  <a:fillRect l="-986" t="-4675"/>
                </a:stretch>
              </a:blipFill>
              <a:ln>
                <a:noFill/>
              </a:ln>
              <a:effectLst/>
              <a:extLst>
                <a:ext uri="{FAA26D3D-D897-4be2-8F04-BA451C77F1D7}">
                  <ma14:placeholderFlag xmlns="" xmlns:ma14="http://schemas.microsoft.com/office/mac/drawingml/2011/main"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grpSp>
        <p:nvGrpSpPr>
          <p:cNvPr id="9" name="object 101">
            <a:extLst>
              <a:ext uri="{FF2B5EF4-FFF2-40B4-BE49-F238E27FC236}">
                <a16:creationId xmlns:a16="http://schemas.microsoft.com/office/drawing/2014/main" id="{963C372A-1556-AFDC-2E82-687A71A16B50}"/>
              </a:ext>
            </a:extLst>
          </p:cNvPr>
          <p:cNvGrpSpPr/>
          <p:nvPr/>
        </p:nvGrpSpPr>
        <p:grpSpPr>
          <a:xfrm>
            <a:off x="3429000" y="3429000"/>
            <a:ext cx="6182873" cy="1324653"/>
            <a:chOff x="931926" y="4812791"/>
            <a:chExt cx="2487295" cy="532892"/>
          </a:xfrm>
        </p:grpSpPr>
        <p:sp>
          <p:nvSpPr>
            <p:cNvPr id="26" name="object 102">
              <a:extLst>
                <a:ext uri="{FF2B5EF4-FFF2-40B4-BE49-F238E27FC236}">
                  <a16:creationId xmlns:a16="http://schemas.microsoft.com/office/drawing/2014/main" id="{EE63051D-9007-3214-B608-D54751D8FC8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27" name="object 103">
              <a:extLst>
                <a:ext uri="{FF2B5EF4-FFF2-40B4-BE49-F238E27FC236}">
                  <a16:creationId xmlns:a16="http://schemas.microsoft.com/office/drawing/2014/main" id="{9A1A3952-CF6D-F047-7A7C-66178213F32D}"/>
                </a:ext>
              </a:extLst>
            </p:cNvPr>
            <p:cNvPicPr/>
            <p:nvPr/>
          </p:nvPicPr>
          <p:blipFill>
            <a:blip r:embed="rId3" cstate="print"/>
            <a:stretch>
              <a:fillRect/>
            </a:stretch>
          </p:blipFill>
          <p:spPr>
            <a:xfrm>
              <a:off x="1561337" y="4812791"/>
              <a:ext cx="160781" cy="195072"/>
            </a:xfrm>
            <a:prstGeom prst="rect">
              <a:avLst/>
            </a:prstGeom>
          </p:spPr>
        </p:pic>
        <p:sp>
          <p:nvSpPr>
            <p:cNvPr id="28" name="object 104">
              <a:extLst>
                <a:ext uri="{FF2B5EF4-FFF2-40B4-BE49-F238E27FC236}">
                  <a16:creationId xmlns:a16="http://schemas.microsoft.com/office/drawing/2014/main" id="{DD85EA3D-194E-7F60-AD3A-9464F4EA5B61}"/>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29" name="object 105">
              <a:extLst>
                <a:ext uri="{FF2B5EF4-FFF2-40B4-BE49-F238E27FC236}">
                  <a16:creationId xmlns:a16="http://schemas.microsoft.com/office/drawing/2014/main" id="{85D11ABD-92D5-8BFE-CADD-7003E55D001C}"/>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0" name="object 106">
              <a:extLst>
                <a:ext uri="{FF2B5EF4-FFF2-40B4-BE49-F238E27FC236}">
                  <a16:creationId xmlns:a16="http://schemas.microsoft.com/office/drawing/2014/main" id="{94479EBB-40EC-8BDC-96C9-B4B10E8A367B}"/>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31" name="object 107">
              <a:extLst>
                <a:ext uri="{FF2B5EF4-FFF2-40B4-BE49-F238E27FC236}">
                  <a16:creationId xmlns:a16="http://schemas.microsoft.com/office/drawing/2014/main" id="{8299C3EF-A914-9EBD-D007-7A9C39EDA148}"/>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32" name="object 108">
              <a:extLst>
                <a:ext uri="{FF2B5EF4-FFF2-40B4-BE49-F238E27FC236}">
                  <a16:creationId xmlns:a16="http://schemas.microsoft.com/office/drawing/2014/main" id="{F55AB72E-90BE-FC92-54CD-61D3901F2459}"/>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33" name="object 109">
              <a:extLst>
                <a:ext uri="{FF2B5EF4-FFF2-40B4-BE49-F238E27FC236}">
                  <a16:creationId xmlns:a16="http://schemas.microsoft.com/office/drawing/2014/main" id="{366F2FD0-FFE3-31CC-AE0E-602D17CA17EB}"/>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34" name="object 110">
              <a:extLst>
                <a:ext uri="{FF2B5EF4-FFF2-40B4-BE49-F238E27FC236}">
                  <a16:creationId xmlns:a16="http://schemas.microsoft.com/office/drawing/2014/main" id="{49E577A7-2199-43FC-3219-0F7FA25C9C93}"/>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35" name="object 111">
              <a:extLst>
                <a:ext uri="{FF2B5EF4-FFF2-40B4-BE49-F238E27FC236}">
                  <a16:creationId xmlns:a16="http://schemas.microsoft.com/office/drawing/2014/main" id="{2E013852-0AFB-7295-8C78-703FD99D8349}"/>
                </a:ext>
              </a:extLst>
            </p:cNvPr>
            <p:cNvPicPr/>
            <p:nvPr/>
          </p:nvPicPr>
          <p:blipFill>
            <a:blip r:embed="rId4" cstate="print"/>
            <a:stretch>
              <a:fillRect/>
            </a:stretch>
          </p:blipFill>
          <p:spPr>
            <a:xfrm>
              <a:off x="1961387" y="4932425"/>
              <a:ext cx="221742" cy="75437"/>
            </a:xfrm>
            <a:prstGeom prst="rect">
              <a:avLst/>
            </a:prstGeom>
          </p:spPr>
        </p:pic>
        <p:pic>
          <p:nvPicPr>
            <p:cNvPr id="36" name="object 112">
              <a:extLst>
                <a:ext uri="{FF2B5EF4-FFF2-40B4-BE49-F238E27FC236}">
                  <a16:creationId xmlns:a16="http://schemas.microsoft.com/office/drawing/2014/main" id="{ADDF819F-F7D2-1600-97B0-13C1100997BE}"/>
                </a:ext>
              </a:extLst>
            </p:cNvPr>
            <p:cNvPicPr/>
            <p:nvPr/>
          </p:nvPicPr>
          <p:blipFill>
            <a:blip r:embed="rId5" cstate="print"/>
            <a:stretch>
              <a:fillRect/>
            </a:stretch>
          </p:blipFill>
          <p:spPr>
            <a:xfrm>
              <a:off x="2422397" y="4932425"/>
              <a:ext cx="221741" cy="75437"/>
            </a:xfrm>
            <a:prstGeom prst="rect">
              <a:avLst/>
            </a:prstGeom>
          </p:spPr>
        </p:pic>
        <p:pic>
          <p:nvPicPr>
            <p:cNvPr id="37" name="object 113">
              <a:extLst>
                <a:ext uri="{FF2B5EF4-FFF2-40B4-BE49-F238E27FC236}">
                  <a16:creationId xmlns:a16="http://schemas.microsoft.com/office/drawing/2014/main" id="{635889E6-EBED-EA43-834C-91F4F20DF29B}"/>
                </a:ext>
              </a:extLst>
            </p:cNvPr>
            <p:cNvPicPr/>
            <p:nvPr/>
          </p:nvPicPr>
          <p:blipFill>
            <a:blip r:embed="rId6" cstate="print"/>
            <a:stretch>
              <a:fillRect/>
            </a:stretch>
          </p:blipFill>
          <p:spPr>
            <a:xfrm>
              <a:off x="1716785" y="4836413"/>
              <a:ext cx="249936" cy="73151"/>
            </a:xfrm>
            <a:prstGeom prst="rect">
              <a:avLst/>
            </a:prstGeom>
          </p:spPr>
        </p:pic>
        <p:sp>
          <p:nvSpPr>
            <p:cNvPr id="38" name="object 114">
              <a:extLst>
                <a:ext uri="{FF2B5EF4-FFF2-40B4-BE49-F238E27FC236}">
                  <a16:creationId xmlns:a16="http://schemas.microsoft.com/office/drawing/2014/main" id="{14BC9C80-9BF0-51CC-F3BD-724B35F8B2D0}"/>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39" name="object 115">
              <a:extLst>
                <a:ext uri="{FF2B5EF4-FFF2-40B4-BE49-F238E27FC236}">
                  <a16:creationId xmlns:a16="http://schemas.microsoft.com/office/drawing/2014/main" id="{54520C7B-18DE-8AB1-2F5D-5D9974E1BE47}"/>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0" name="object 116">
              <a:extLst>
                <a:ext uri="{FF2B5EF4-FFF2-40B4-BE49-F238E27FC236}">
                  <a16:creationId xmlns:a16="http://schemas.microsoft.com/office/drawing/2014/main" id="{BE90C9D6-97BA-1917-CF57-FD99B0449555}"/>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41" name="object 117">
              <a:extLst>
                <a:ext uri="{FF2B5EF4-FFF2-40B4-BE49-F238E27FC236}">
                  <a16:creationId xmlns:a16="http://schemas.microsoft.com/office/drawing/2014/main" id="{775337BF-7605-6CFD-C538-B2935C27A853}"/>
                </a:ext>
              </a:extLst>
            </p:cNvPr>
            <p:cNvPicPr/>
            <p:nvPr/>
          </p:nvPicPr>
          <p:blipFill>
            <a:blip r:embed="rId7" cstate="print"/>
            <a:stretch>
              <a:fillRect/>
            </a:stretch>
          </p:blipFill>
          <p:spPr>
            <a:xfrm>
              <a:off x="2883408" y="4932425"/>
              <a:ext cx="221742" cy="75437"/>
            </a:xfrm>
            <a:prstGeom prst="rect">
              <a:avLst/>
            </a:prstGeom>
          </p:spPr>
        </p:pic>
        <p:pic>
          <p:nvPicPr>
            <p:cNvPr id="42" name="object 113">
              <a:extLst>
                <a:ext uri="{FF2B5EF4-FFF2-40B4-BE49-F238E27FC236}">
                  <a16:creationId xmlns:a16="http://schemas.microsoft.com/office/drawing/2014/main" id="{8017136F-7412-8F48-7BA1-E60CA6A93CA3}"/>
                </a:ext>
              </a:extLst>
            </p:cNvPr>
            <p:cNvPicPr/>
            <p:nvPr/>
          </p:nvPicPr>
          <p:blipFill>
            <a:blip r:embed="rId6" cstate="print"/>
            <a:stretch>
              <a:fillRect/>
            </a:stretch>
          </p:blipFill>
          <p:spPr>
            <a:xfrm>
              <a:off x="2171014" y="4839740"/>
              <a:ext cx="249936" cy="73151"/>
            </a:xfrm>
            <a:prstGeom prst="rect">
              <a:avLst/>
            </a:prstGeom>
          </p:spPr>
        </p:pic>
        <p:pic>
          <p:nvPicPr>
            <p:cNvPr id="43" name="object 113">
              <a:extLst>
                <a:ext uri="{FF2B5EF4-FFF2-40B4-BE49-F238E27FC236}">
                  <a16:creationId xmlns:a16="http://schemas.microsoft.com/office/drawing/2014/main" id="{2E33C11F-B08A-5045-068D-EBEE9CDE936F}"/>
                </a:ext>
              </a:extLst>
            </p:cNvPr>
            <p:cNvPicPr/>
            <p:nvPr/>
          </p:nvPicPr>
          <p:blipFill>
            <a:blip r:embed="rId6" cstate="print"/>
            <a:stretch>
              <a:fillRect/>
            </a:stretch>
          </p:blipFill>
          <p:spPr>
            <a:xfrm>
              <a:off x="2636901" y="4845614"/>
              <a:ext cx="249936" cy="73151"/>
            </a:xfrm>
            <a:prstGeom prst="rect">
              <a:avLst/>
            </a:prstGeom>
          </p:spPr>
        </p:pic>
      </p:grpSp>
      <p:sp>
        <p:nvSpPr>
          <p:cNvPr id="10" name="object 118">
            <a:extLst>
              <a:ext uri="{FF2B5EF4-FFF2-40B4-BE49-F238E27FC236}">
                <a16:creationId xmlns:a16="http://schemas.microsoft.com/office/drawing/2014/main" id="{DA0100C7-5B57-2251-09F4-A734020FB97C}"/>
              </a:ext>
            </a:extLst>
          </p:cNvPr>
          <p:cNvSpPr txBox="1"/>
          <p:nvPr/>
        </p:nvSpPr>
        <p:spPr>
          <a:xfrm>
            <a:off x="5454492" y="3183382"/>
            <a:ext cx="2786002" cy="291105"/>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11" name="object 128">
            <a:extLst>
              <a:ext uri="{FF2B5EF4-FFF2-40B4-BE49-F238E27FC236}">
                <a16:creationId xmlns:a16="http://schemas.microsoft.com/office/drawing/2014/main" id="{AF562AE1-8C72-A762-46C2-DDDA3EF7DDB9}"/>
              </a:ext>
            </a:extLst>
          </p:cNvPr>
          <p:cNvGrpSpPr/>
          <p:nvPr/>
        </p:nvGrpSpPr>
        <p:grpSpPr>
          <a:xfrm>
            <a:off x="3453624" y="4753021"/>
            <a:ext cx="6159196" cy="1150706"/>
            <a:chOff x="941832" y="5345429"/>
            <a:chExt cx="2477770" cy="462915"/>
          </a:xfrm>
        </p:grpSpPr>
        <p:sp>
          <p:nvSpPr>
            <p:cNvPr id="16" name="object 129">
              <a:extLst>
                <a:ext uri="{FF2B5EF4-FFF2-40B4-BE49-F238E27FC236}">
                  <a16:creationId xmlns:a16="http://schemas.microsoft.com/office/drawing/2014/main" id="{1ABACCA3-F8AA-D80C-A259-CCCCF6D0A53B}"/>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17" name="object 130">
              <a:extLst>
                <a:ext uri="{FF2B5EF4-FFF2-40B4-BE49-F238E27FC236}">
                  <a16:creationId xmlns:a16="http://schemas.microsoft.com/office/drawing/2014/main" id="{A8CFC4FF-7120-0784-C0A8-FE07A84434E6}"/>
                </a:ext>
              </a:extLst>
            </p:cNvPr>
            <p:cNvPicPr/>
            <p:nvPr/>
          </p:nvPicPr>
          <p:blipFill>
            <a:blip r:embed="rId8" cstate="print"/>
            <a:stretch>
              <a:fillRect/>
            </a:stretch>
          </p:blipFill>
          <p:spPr>
            <a:xfrm>
              <a:off x="1319022" y="5346191"/>
              <a:ext cx="136398" cy="195072"/>
            </a:xfrm>
            <a:prstGeom prst="rect">
              <a:avLst/>
            </a:prstGeom>
          </p:spPr>
        </p:pic>
        <p:sp>
          <p:nvSpPr>
            <p:cNvPr id="18" name="object 131">
              <a:extLst>
                <a:ext uri="{FF2B5EF4-FFF2-40B4-BE49-F238E27FC236}">
                  <a16:creationId xmlns:a16="http://schemas.microsoft.com/office/drawing/2014/main" id="{B0DB835D-A052-1D1D-AF34-EBB1C9F4D76B}"/>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19" name="object 132">
              <a:extLst>
                <a:ext uri="{FF2B5EF4-FFF2-40B4-BE49-F238E27FC236}">
                  <a16:creationId xmlns:a16="http://schemas.microsoft.com/office/drawing/2014/main" id="{74032D18-8AAC-A7AD-7200-23C1DF2C880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20" name="object 133">
              <a:extLst>
                <a:ext uri="{FF2B5EF4-FFF2-40B4-BE49-F238E27FC236}">
                  <a16:creationId xmlns:a16="http://schemas.microsoft.com/office/drawing/2014/main" id="{43AAC30C-6319-4298-1E19-F58F1E81901B}"/>
                </a:ext>
              </a:extLst>
            </p:cNvPr>
            <p:cNvPicPr/>
            <p:nvPr/>
          </p:nvPicPr>
          <p:blipFill>
            <a:blip r:embed="rId9" cstate="print"/>
            <a:stretch>
              <a:fillRect/>
            </a:stretch>
          </p:blipFill>
          <p:spPr>
            <a:xfrm>
              <a:off x="1197102" y="5612891"/>
              <a:ext cx="136397" cy="195072"/>
            </a:xfrm>
            <a:prstGeom prst="rect">
              <a:avLst/>
            </a:prstGeom>
          </p:spPr>
        </p:pic>
        <p:sp>
          <p:nvSpPr>
            <p:cNvPr id="21" name="object 134">
              <a:extLst>
                <a:ext uri="{FF2B5EF4-FFF2-40B4-BE49-F238E27FC236}">
                  <a16:creationId xmlns:a16="http://schemas.microsoft.com/office/drawing/2014/main" id="{4981CE45-4045-B7F6-DB5B-E4987FD7D5DA}"/>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22" name="object 135">
              <a:extLst>
                <a:ext uri="{FF2B5EF4-FFF2-40B4-BE49-F238E27FC236}">
                  <a16:creationId xmlns:a16="http://schemas.microsoft.com/office/drawing/2014/main" id="{2B14BDF3-CED2-D24F-173B-7ACBD4B9C9ED}"/>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23" name="object 136">
              <a:extLst>
                <a:ext uri="{FF2B5EF4-FFF2-40B4-BE49-F238E27FC236}">
                  <a16:creationId xmlns:a16="http://schemas.microsoft.com/office/drawing/2014/main" id="{7931FD7D-94C3-A410-CB81-F8C8340E245E}"/>
                </a:ext>
              </a:extLst>
            </p:cNvPr>
            <p:cNvPicPr/>
            <p:nvPr/>
          </p:nvPicPr>
          <p:blipFill>
            <a:blip r:embed="rId10" cstate="print"/>
            <a:stretch>
              <a:fillRect/>
            </a:stretch>
          </p:blipFill>
          <p:spPr>
            <a:xfrm>
              <a:off x="3198876" y="5345429"/>
              <a:ext cx="100584" cy="195834"/>
            </a:xfrm>
            <a:prstGeom prst="rect">
              <a:avLst/>
            </a:prstGeom>
          </p:spPr>
        </p:pic>
        <p:sp>
          <p:nvSpPr>
            <p:cNvPr id="24" name="object 137">
              <a:extLst>
                <a:ext uri="{FF2B5EF4-FFF2-40B4-BE49-F238E27FC236}">
                  <a16:creationId xmlns:a16="http://schemas.microsoft.com/office/drawing/2014/main" id="{94FC8B96-39BB-4298-440C-4CDE9F74A8C7}"/>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25" name="object 138">
              <a:extLst>
                <a:ext uri="{FF2B5EF4-FFF2-40B4-BE49-F238E27FC236}">
                  <a16:creationId xmlns:a16="http://schemas.microsoft.com/office/drawing/2014/main" id="{A2C5DFD4-405B-DF73-ACFE-1373CF848724}"/>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13" name="object 139">
            <a:extLst>
              <a:ext uri="{FF2B5EF4-FFF2-40B4-BE49-F238E27FC236}">
                <a16:creationId xmlns:a16="http://schemas.microsoft.com/office/drawing/2014/main" id="{F5E6F07A-3753-C51B-5657-3C2C711B5974}"/>
              </a:ext>
            </a:extLst>
          </p:cNvPr>
          <p:cNvSpPr txBox="1"/>
          <p:nvPr/>
        </p:nvSpPr>
        <p:spPr>
          <a:xfrm>
            <a:off x="3485666" y="4207602"/>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14" name="object 139">
            <a:extLst>
              <a:ext uri="{FF2B5EF4-FFF2-40B4-BE49-F238E27FC236}">
                <a16:creationId xmlns:a16="http://schemas.microsoft.com/office/drawing/2014/main" id="{3DB96228-2507-2264-3AB1-36BEA3EFA954}"/>
              </a:ext>
            </a:extLst>
          </p:cNvPr>
          <p:cNvSpPr txBox="1"/>
          <p:nvPr/>
        </p:nvSpPr>
        <p:spPr>
          <a:xfrm>
            <a:off x="3485666" y="4832654"/>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15" name="object 139">
            <a:extLst>
              <a:ext uri="{FF2B5EF4-FFF2-40B4-BE49-F238E27FC236}">
                <a16:creationId xmlns:a16="http://schemas.microsoft.com/office/drawing/2014/main" id="{5D7E4181-C811-735C-29CA-0EA3101FC473}"/>
              </a:ext>
            </a:extLst>
          </p:cNvPr>
          <p:cNvSpPr txBox="1"/>
          <p:nvPr/>
        </p:nvSpPr>
        <p:spPr>
          <a:xfrm>
            <a:off x="3485666" y="5457706"/>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sp>
        <p:nvSpPr>
          <p:cNvPr id="3" name="object 139">
            <a:extLst>
              <a:ext uri="{FF2B5EF4-FFF2-40B4-BE49-F238E27FC236}">
                <a16:creationId xmlns:a16="http://schemas.microsoft.com/office/drawing/2014/main" id="{79F20F5A-144C-4EBB-4AD1-C9D86365AC49}"/>
              </a:ext>
            </a:extLst>
          </p:cNvPr>
          <p:cNvSpPr txBox="1"/>
          <p:nvPr/>
        </p:nvSpPr>
        <p:spPr>
          <a:xfrm>
            <a:off x="3616591" y="3582551"/>
            <a:ext cx="879209" cy="405239"/>
          </a:xfrm>
          <a:prstGeom prst="rect">
            <a:avLst/>
          </a:prstGeom>
        </p:spPr>
        <p:txBody>
          <a:bodyPr vert="horz" wrap="square" lIns="0" tIns="35560" rIns="0" bIns="0" rtlCol="0">
            <a:spAutoFit/>
          </a:bodyPr>
          <a:lstStyle/>
          <a:p>
            <a:pPr marL="25400">
              <a:lnSpc>
                <a:spcPct val="100000"/>
              </a:lnSpc>
              <a:spcBef>
                <a:spcPts val="280"/>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4" name="object 139">
            <a:extLst>
              <a:ext uri="{FF2B5EF4-FFF2-40B4-BE49-F238E27FC236}">
                <a16:creationId xmlns:a16="http://schemas.microsoft.com/office/drawing/2014/main" id="{60E18CAB-ED4D-C7FB-6341-67FABB32AA42}"/>
              </a:ext>
            </a:extLst>
          </p:cNvPr>
          <p:cNvSpPr txBox="1"/>
          <p:nvPr/>
        </p:nvSpPr>
        <p:spPr>
          <a:xfrm>
            <a:off x="3135020" y="3158340"/>
            <a:ext cx="879209" cy="312906"/>
          </a:xfrm>
          <a:prstGeom prst="rect">
            <a:avLst/>
          </a:prstGeom>
        </p:spPr>
        <p:txBody>
          <a:bodyPr vert="horz" wrap="square" lIns="0" tIns="35560" rIns="0" bIns="0" rtlCol="0">
            <a:spAutoFit/>
          </a:bodyPr>
          <a:lstStyle/>
          <a:p>
            <a:pPr marL="25400">
              <a:lnSpc>
                <a:spcPct val="100000"/>
              </a:lnSpc>
              <a:spcBef>
                <a:spcPts val="280"/>
              </a:spcBef>
            </a:pPr>
            <a:r>
              <a:rPr lang="en-GB" spc="-10" dirty="0">
                <a:latin typeface="Times New Roman"/>
                <a:cs typeface="Times New Roman"/>
              </a:rPr>
              <a:t>priority</a:t>
            </a:r>
            <a:endParaRPr sz="2400" baseline="-22222" dirty="0">
              <a:latin typeface="Times New Roman"/>
              <a:cs typeface="Times New Roman"/>
            </a:endParaRPr>
          </a:p>
        </p:txBody>
      </p:sp>
    </p:spTree>
    <p:extLst>
      <p:ext uri="{BB962C8B-B14F-4D97-AF65-F5344CB8AC3E}">
        <p14:creationId xmlns:p14="http://schemas.microsoft.com/office/powerpoint/2010/main" val="428563939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DA03-3E87-7518-F79A-ECE8322E95A8}"/>
              </a:ext>
            </a:extLst>
          </p:cNvPr>
          <p:cNvSpPr>
            <a:spLocks noGrp="1"/>
          </p:cNvSpPr>
          <p:nvPr>
            <p:ph type="title"/>
          </p:nvPr>
        </p:nvSpPr>
        <p:spPr/>
        <p:txBody>
          <a:bodyPr/>
          <a:lstStyle/>
          <a:p>
            <a:r>
              <a:rPr lang="en-GB" dirty="0"/>
              <a:t>Priority Ceiling Protocol (PCP)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F4B083-BA2E-E7D7-4620-5DDEDB84177C}"/>
                  </a:ext>
                </a:extLst>
              </p:cNvPr>
              <p:cNvSpPr>
                <a:spLocks noGrp="1"/>
              </p:cNvSpPr>
              <p:nvPr>
                <p:ph idx="1"/>
              </p:nvPr>
            </p:nvSpPr>
            <p:spPr>
              <a:xfrm>
                <a:off x="812800" y="914400"/>
                <a:ext cx="10566400" cy="5486400"/>
              </a:xfrm>
            </p:spPr>
            <p:txBody>
              <a:bodyPr>
                <a:normAutofit fontScale="92500" lnSpcReduction="20000"/>
              </a:bodyPr>
              <a:lstStyle/>
              <a:p>
                <a:r>
                  <a:rPr lang="en-GB" sz="2800" dirty="0"/>
                  <a:t>Assumptions: fixed-priority scheduling; resources required by all tasks are known a priori at design time (not required by PIP)</a:t>
                </a:r>
              </a:p>
              <a:p>
                <a:r>
                  <a:rPr lang="en-US" altLang="zh-CN" sz="2800" dirty="0">
                    <a:ea typeface="宋体" charset="-122"/>
                  </a:rPr>
                  <a:t>PCP = PIP + ceiling blocking</a:t>
                </a:r>
              </a:p>
              <a:p>
                <a:r>
                  <a:rPr lang="en-US" altLang="zh-CN" sz="2800" dirty="0">
                    <a:ea typeface="宋体" charset="-122"/>
                  </a:rPr>
                  <a:t>PIP still holds: When </a:t>
                </a:r>
                <a14:m>
                  <m:oMath xmlns:m="http://schemas.openxmlformats.org/officeDocument/2006/math">
                    <m:sSub>
                      <m:sSubPr>
                        <m:ctrlPr>
                          <a:rPr lang="en-GB" sz="2800" b="0" i="1" kern="100" dirty="0" smtClean="0">
                            <a:latin typeface="Cambria Math" panose="02040503050406030204" pitchFamily="18" charset="0"/>
                            <a:ea typeface="宋体"/>
                            <a:cs typeface="Times New Roman"/>
                          </a:rPr>
                        </m:ctrlPr>
                      </m:sSubPr>
                      <m:e>
                        <m:r>
                          <a:rPr lang="el-GR" sz="2800" i="1" kern="100" dirty="0" smtClean="0">
                            <a:latin typeface="Cambria Math" panose="02040503050406030204" pitchFamily="18" charset="0"/>
                            <a:ea typeface="宋体"/>
                            <a:cs typeface="Times New Roman"/>
                          </a:rPr>
                          <m:t>𝜏</m:t>
                        </m:r>
                      </m:e>
                      <m:sub>
                        <m:r>
                          <a:rPr lang="en-GB" sz="2800" b="0" i="1" kern="100" dirty="0" smtClean="0">
                            <a:latin typeface="Cambria Math" panose="02040503050406030204" pitchFamily="18" charset="0"/>
                            <a:ea typeface="宋体"/>
                            <a:cs typeface="Times New Roman"/>
                          </a:rPr>
                          <m:t>𝑖</m:t>
                        </m:r>
                      </m:sub>
                    </m:sSub>
                  </m:oMath>
                </a14:m>
                <a:r>
                  <a:rPr lang="en-US" altLang="zh-CN" sz="2800" baseline="-25000" dirty="0">
                    <a:ea typeface="宋体" charset="-122"/>
                  </a:rPr>
                  <a:t> </a:t>
                </a:r>
                <a:r>
                  <a:rPr lang="en-US" altLang="zh-CN" sz="2800" dirty="0">
                    <a:ea typeface="宋体" charset="-122"/>
                  </a:rPr>
                  <a:t>is blocked on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oMath>
                </a14:m>
                <a:r>
                  <a:rPr lang="en-US" altLang="zh-CN" sz="2800" dirty="0">
                    <a:ea typeface="宋体" charset="-122"/>
                  </a:rPr>
                  <a:t>, the lower-priority task currently holding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oMath>
                </a14:m>
                <a:r>
                  <a:rPr lang="en-US" altLang="zh-CN" sz="2800" dirty="0">
                    <a:ea typeface="宋体" charset="-122"/>
                  </a:rPr>
                  <a:t> inherits </a:t>
                </a:r>
                <a14:m>
                  <m:oMath xmlns:m="http://schemas.openxmlformats.org/officeDocument/2006/math">
                    <m:sSub>
                      <m:sSubPr>
                        <m:ctrlPr>
                          <a:rPr lang="en-GB" sz="2800" i="1" kern="100" dirty="0">
                            <a:latin typeface="Cambria Math" panose="02040503050406030204" pitchFamily="18" charset="0"/>
                            <a:ea typeface="宋体"/>
                            <a:cs typeface="Times New Roman"/>
                          </a:rPr>
                        </m:ctrlPr>
                      </m:sSubPr>
                      <m:e>
                        <m:r>
                          <a:rPr lang="el-GR" sz="2800" i="1" kern="100" dirty="0">
                            <a:latin typeface="Cambria Math" panose="02040503050406030204" pitchFamily="18" charset="0"/>
                            <a:ea typeface="宋体"/>
                            <a:cs typeface="Times New Roman"/>
                          </a:rPr>
                          <m:t>𝜏</m:t>
                        </m:r>
                      </m:e>
                      <m:sub>
                        <m:r>
                          <a:rPr lang="en-GB" sz="2800" i="1" kern="100" dirty="0">
                            <a:latin typeface="Cambria Math" panose="02040503050406030204" pitchFamily="18" charset="0"/>
                            <a:ea typeface="宋体"/>
                            <a:cs typeface="Times New Roman"/>
                          </a:rPr>
                          <m:t>𝑖</m:t>
                        </m:r>
                      </m:sub>
                    </m:sSub>
                  </m:oMath>
                </a14:m>
                <a:r>
                  <a:rPr lang="en-US" altLang="zh-CN" sz="2800" dirty="0">
                    <a:ea typeface="宋体" charset="-122"/>
                  </a:rPr>
                  <a:t>’s priority</a:t>
                </a:r>
                <a:endParaRPr lang="zh-CN" altLang="zh-CN" sz="2800" dirty="0">
                  <a:ea typeface="宋体" charset="-122"/>
                </a:endParaRPr>
              </a:p>
              <a:p>
                <a:r>
                  <a:rPr lang="en-GB" sz="2800" dirty="0"/>
                  <a:t>Each semaphore is assigned a ceiling </a:t>
                </a:r>
                <a14:m>
                  <m:oMath xmlns:m="http://schemas.openxmlformats.org/officeDocument/2006/math">
                    <m:r>
                      <a:rPr lang="en-GB" sz="2800" b="0" i="1" smtClean="0">
                        <a:latin typeface="Cambria Math" panose="02040503050406030204" pitchFamily="18" charset="0"/>
                      </a:rPr>
                      <m:t>𝐶</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𝑘</m:t>
                            </m:r>
                          </m:sub>
                        </m:sSub>
                      </m:e>
                    </m:d>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max</m:t>
                        </m:r>
                      </m:fName>
                      <m:e>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𝑃</m:t>
                            </m:r>
                          </m:e>
                          <m:sub>
                            <m:r>
                              <a:rPr lang="en-GB" sz="2800" i="1">
                                <a:latin typeface="Cambria Math" panose="02040503050406030204" pitchFamily="18" charset="0"/>
                              </a:rPr>
                              <m:t>𝑗</m:t>
                            </m:r>
                          </m:sub>
                        </m:sSub>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𝜏</m:t>
                            </m:r>
                          </m:e>
                          <m:sub>
                            <m:r>
                              <a:rPr lang="en-GB" sz="2800" i="1">
                                <a:latin typeface="Cambria Math" panose="02040503050406030204" pitchFamily="18" charset="0"/>
                              </a:rPr>
                              <m:t>𝑗</m:t>
                            </m:r>
                          </m:sub>
                        </m:sSub>
                        <m:r>
                          <a:rPr lang="en-GB" sz="2800" i="1">
                            <a:latin typeface="Cambria Math" panose="02040503050406030204" pitchFamily="18" charset="0"/>
                          </a:rPr>
                          <m:t> </m:t>
                        </m:r>
                        <m:r>
                          <m:rPr>
                            <m:sty m:val="p"/>
                          </m:rPr>
                          <a:rPr lang="en-GB" sz="2800">
                            <a:latin typeface="Cambria Math" panose="02040503050406030204" pitchFamily="18" charset="0"/>
                          </a:rPr>
                          <m:t>uses</m:t>
                        </m:r>
                        <m:r>
                          <a:rPr lang="en-GB" sz="2800" i="1">
                            <a:latin typeface="Cambria Math" panose="02040503050406030204" pitchFamily="18" charset="0"/>
                          </a:rPr>
                          <m:t> </m:t>
                        </m:r>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r>
                          <a:rPr lang="en-GB" sz="2800" i="1">
                            <a:latin typeface="Cambria Math" panose="02040503050406030204" pitchFamily="18" charset="0"/>
                          </a:rPr>
                          <m:t>}</m:t>
                        </m:r>
                      </m:e>
                    </m:func>
                  </m:oMath>
                </a14:m>
                <a:endParaRPr lang="en-GB" sz="2800" dirty="0"/>
              </a:p>
              <a:p>
                <a:r>
                  <a:rPr lang="en-GB" sz="2800" dirty="0"/>
                  <a:t>Task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𝜏</m:t>
                        </m:r>
                      </m:e>
                      <m:sub>
                        <m:r>
                          <a:rPr lang="en-GB" sz="2800" b="0" i="1" smtClean="0">
                            <a:latin typeface="Cambria Math" panose="02040503050406030204" pitchFamily="18" charset="0"/>
                          </a:rPr>
                          <m:t>𝑖</m:t>
                        </m:r>
                      </m:sub>
                    </m:sSub>
                  </m:oMath>
                </a14:m>
                <a:r>
                  <a:rPr lang="en-GB" sz="2800" dirty="0"/>
                  <a:t> can acquire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oMath>
                </a14:m>
                <a:r>
                  <a:rPr lang="en-GB" sz="2800" dirty="0"/>
                  <a:t> and enter CS only if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𝑃</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&gt;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max</m:t>
                        </m:r>
                      </m:fName>
                      <m:e>
                        <m:r>
                          <a:rPr lang="en-GB" sz="2800" i="1">
                            <a:latin typeface="Cambria Math" panose="02040503050406030204" pitchFamily="18" charset="0"/>
                          </a:rPr>
                          <m:t>{</m:t>
                        </m:r>
                        <m:r>
                          <a:rPr lang="en-GB" sz="2800" i="1">
                            <a:latin typeface="Cambria Math" panose="02040503050406030204" pitchFamily="18" charset="0"/>
                          </a:rPr>
                          <m:t>𝐶</m:t>
                        </m:r>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𝑘</m:t>
                                </m:r>
                              </m:sub>
                            </m:sSub>
                          </m:e>
                        </m:d>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b="0" i="1" smtClean="0">
                                <a:latin typeface="Cambria Math" panose="02040503050406030204" pitchFamily="18" charset="0"/>
                              </a:rPr>
                              <m:t>𝑠</m:t>
                            </m:r>
                          </m:e>
                          <m:sub>
                            <m:r>
                              <a:rPr lang="en-GB" sz="2800" b="0" i="1" smtClean="0">
                                <a:latin typeface="Cambria Math" panose="02040503050406030204" pitchFamily="18" charset="0"/>
                              </a:rPr>
                              <m:t>𝑘</m:t>
                            </m:r>
                          </m:sub>
                        </m:sSub>
                        <m:r>
                          <a:rPr lang="en-GB" sz="2800" i="1">
                            <a:latin typeface="Cambria Math" panose="02040503050406030204" pitchFamily="18" charset="0"/>
                          </a:rPr>
                          <m:t> </m:t>
                        </m:r>
                        <m:r>
                          <m:rPr>
                            <m:sty m:val="p"/>
                          </m:rPr>
                          <a:rPr lang="en-GB" sz="2800" b="0" i="0" smtClean="0">
                            <a:latin typeface="Cambria Math" panose="02040503050406030204" pitchFamily="18" charset="0"/>
                          </a:rPr>
                          <m:t>locked</m:t>
                        </m:r>
                        <m:r>
                          <a:rPr lang="en-GB" sz="2800" b="0" i="0" smtClean="0">
                            <a:latin typeface="Cambria Math" panose="02040503050406030204" pitchFamily="18" charset="0"/>
                          </a:rPr>
                          <m:t> </m:t>
                        </m:r>
                        <m:r>
                          <m:rPr>
                            <m:sty m:val="p"/>
                          </m:rPr>
                          <a:rPr lang="en-GB" sz="2800" b="0" i="0" smtClean="0">
                            <a:latin typeface="Cambria Math" panose="02040503050406030204" pitchFamily="18" charset="0"/>
                          </a:rPr>
                          <m:t>by</m:t>
                        </m:r>
                        <m:r>
                          <a:rPr lang="en-GB" sz="2800" b="0" i="0" smtClean="0">
                            <a:latin typeface="Cambria Math" panose="02040503050406030204" pitchFamily="18" charset="0"/>
                          </a:rPr>
                          <m:t> </m:t>
                        </m:r>
                        <m:r>
                          <m:rPr>
                            <m:sty m:val="p"/>
                          </m:rPr>
                          <a:rPr lang="en-GB" sz="2800" b="0" i="0" smtClean="0">
                            <a:latin typeface="Cambria Math" panose="02040503050406030204" pitchFamily="18" charset="0"/>
                          </a:rPr>
                          <m:t>other</m:t>
                        </m:r>
                        <m:r>
                          <a:rPr lang="en-GB" sz="2800" b="0" i="0" smtClean="0">
                            <a:latin typeface="Cambria Math" panose="02040503050406030204" pitchFamily="18" charset="0"/>
                          </a:rPr>
                          <m:t> </m:t>
                        </m:r>
                        <m:r>
                          <m:rPr>
                            <m:sty m:val="p"/>
                          </m:rPr>
                          <a:rPr lang="en-GB" sz="2800" b="0" i="0" smtClean="0">
                            <a:latin typeface="Cambria Math" panose="02040503050406030204" pitchFamily="18" charset="0"/>
                          </a:rPr>
                          <m:t>tasks</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𝜏</m:t>
                            </m:r>
                          </m:e>
                          <m:sub>
                            <m:r>
                              <a:rPr lang="en-GB" sz="2800" b="0" i="1" smtClean="0">
                                <a:latin typeface="Cambria Math" panose="02040503050406030204" pitchFamily="18" charset="0"/>
                              </a:rPr>
                              <m:t>𝑖</m:t>
                            </m:r>
                          </m:sub>
                        </m:sSub>
                      </m:e>
                    </m:func>
                    <m:r>
                      <a:rPr lang="en-GB" sz="2800" b="0" i="1" smtClean="0">
                        <a:latin typeface="Cambria Math" panose="02040503050406030204" pitchFamily="18" charset="0"/>
                      </a:rPr>
                      <m:t>}</m:t>
                    </m:r>
                  </m:oMath>
                </a14:m>
                <a:r>
                  <a:rPr lang="en-GB" sz="2800" b="0" dirty="0"/>
                  <a:t>, that is,</a:t>
                </a:r>
              </a:p>
              <a:p>
                <a:pPr lvl="1"/>
                <a:r>
                  <a:rPr lang="en-GB" sz="2400" dirty="0"/>
                  <a:t>Task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‘s </a:t>
                </a:r>
                <a:r>
                  <a:rPr lang="en-US" altLang="zh-CN" sz="2400" dirty="0">
                    <a:ea typeface="宋体" charset="-122"/>
                  </a:rPr>
                  <a:t>priority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𝑃</m:t>
                        </m:r>
                      </m:e>
                      <m:sub>
                        <m:r>
                          <a:rPr lang="en-GB" sz="2400" b="0" i="1" smtClean="0">
                            <a:latin typeface="Cambria Math" panose="02040503050406030204" pitchFamily="18" charset="0"/>
                          </a:rPr>
                          <m:t>𝑖</m:t>
                        </m:r>
                      </m:sub>
                    </m:sSub>
                  </m:oMath>
                </a14:m>
                <a:r>
                  <a:rPr lang="en-US" altLang="zh-CN" sz="2400" baseline="-25000" dirty="0">
                    <a:ea typeface="宋体" charset="-122"/>
                  </a:rPr>
                  <a:t> </a:t>
                </a:r>
                <a:r>
                  <a:rPr lang="en-US" altLang="zh-CN" sz="2400" dirty="0">
                    <a:ea typeface="宋体" charset="-122"/>
                  </a:rPr>
                  <a:t>is higher than the ceilings of all semaphores currently held by other tasks; otherwise it is blocked on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endParaRPr lang="en-US" altLang="zh-CN" sz="2400" dirty="0">
                  <a:ea typeface="宋体" charset="-122"/>
                </a:endParaRPr>
              </a:p>
              <a:p>
                <a:pPr lvl="1" eaLnBrk="1" hangingPunct="1">
                  <a:defRPr/>
                </a:pPr>
                <a:r>
                  <a:rPr lang="en-US" altLang="zh-CN" sz="2400" dirty="0">
                    <a:ea typeface="宋体" charset="-122"/>
                  </a:rPr>
                  <a:t>Corollary: If </a:t>
                </a:r>
                <a14:m>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r>
                  <a:rPr lang="en-US" altLang="zh-CN" sz="2400" baseline="-25000" dirty="0">
                    <a:ea typeface="宋体" charset="-122"/>
                  </a:rPr>
                  <a:t> </a:t>
                </a:r>
                <a:r>
                  <a:rPr lang="en-US" altLang="zh-CN" sz="2400" dirty="0">
                    <a:ea typeface="宋体" charset="-122"/>
                  </a:rPr>
                  <a:t>is currently held by some task, then </a:t>
                </a:r>
                <a14:m>
                  <m:oMath xmlns:m="http://schemas.openxmlformats.org/officeDocument/2006/math">
                    <m:sSub>
                      <m:sSubPr>
                        <m:ctrlPr>
                          <a:rPr lang="en-GB" sz="2400" b="0" i="1" kern="100" dirty="0" smtClean="0">
                            <a:latin typeface="Cambria Math" panose="02040503050406030204" pitchFamily="18" charset="0"/>
                            <a:ea typeface="宋体"/>
                            <a:cs typeface="Times New Roman"/>
                          </a:rPr>
                        </m:ctrlPr>
                      </m:sSubPr>
                      <m:e>
                        <m:r>
                          <a:rPr lang="el-GR" sz="2400" i="1" kern="100" dirty="0" smtClean="0">
                            <a:latin typeface="Cambria Math" panose="02040503050406030204" pitchFamily="18" charset="0"/>
                            <a:ea typeface="宋体"/>
                            <a:cs typeface="Times New Roman"/>
                          </a:rPr>
                          <m:t>𝜏</m:t>
                        </m:r>
                      </m:e>
                      <m:sub>
                        <m:r>
                          <a:rPr lang="en-GB" sz="2400" b="0" i="1" kern="100" dirty="0" smtClean="0">
                            <a:latin typeface="Cambria Math" panose="02040503050406030204" pitchFamily="18" charset="0"/>
                            <a:ea typeface="宋体"/>
                            <a:cs typeface="Times New Roman"/>
                          </a:rPr>
                          <m:t>𝑖</m:t>
                        </m:r>
                      </m:sub>
                    </m:sSub>
                  </m:oMath>
                </a14:m>
                <a:r>
                  <a:rPr lang="en-US" altLang="zh-CN" sz="2400" baseline="-25000" dirty="0">
                    <a:ea typeface="宋体" charset="-122"/>
                  </a:rPr>
                  <a:t> </a:t>
                </a:r>
                <a:r>
                  <a:rPr lang="en-US" altLang="zh-CN" sz="2400" dirty="0">
                    <a:ea typeface="宋体" charset="-122"/>
                  </a:rPr>
                  <a:t>cannot lock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r>
                  <a:rPr lang="en-US" altLang="zh-CN" sz="2400" dirty="0">
                    <a:ea typeface="宋体" charset="-122"/>
                  </a:rPr>
                  <a:t>, since ceiling of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oMath>
                </a14:m>
                <a:r>
                  <a:rPr lang="en-US" altLang="zh-CN" sz="2400" baseline="-25000" dirty="0">
                    <a:ea typeface="宋体" charset="-122"/>
                  </a:rPr>
                  <a:t> </a:t>
                </a:r>
                <a:r>
                  <a:rPr lang="en-US" altLang="zh-CN" sz="2400" dirty="0">
                    <a:ea typeface="宋体" charset="-122"/>
                  </a:rPr>
                  <a:t>is at least</a:t>
                </a:r>
                <a:r>
                  <a:rPr lang="en-GB" altLang="zh-CN" sz="2400" dirty="0">
                    <a:ea typeface="宋体" charset="-122"/>
                  </a:rPr>
                  <a:t> the </a:t>
                </a:r>
                <a:r>
                  <a:rPr lang="en-US" altLang="zh-CN" sz="2400" dirty="0">
                    <a:ea typeface="宋体" charset="-122"/>
                  </a:rPr>
                  <a:t>priority of </a:t>
                </a:r>
                <a14:m>
                  <m:oMath xmlns:m="http://schemas.openxmlformats.org/officeDocument/2006/math">
                    <m:sSub>
                      <m:sSubPr>
                        <m:ctrlPr>
                          <a:rPr lang="en-GB" sz="2400" i="1" kern="100" dirty="0">
                            <a:latin typeface="Cambria Math" panose="02040503050406030204" pitchFamily="18" charset="0"/>
                            <a:ea typeface="宋体"/>
                            <a:cs typeface="Times New Roman"/>
                          </a:rPr>
                        </m:ctrlPr>
                      </m:sSubPr>
                      <m:e>
                        <m:r>
                          <a:rPr lang="el-GR" sz="2400" i="1" kern="100" dirty="0">
                            <a:latin typeface="Cambria Math" panose="02040503050406030204" pitchFamily="18" charset="0"/>
                            <a:ea typeface="宋体"/>
                            <a:cs typeface="Times New Roman"/>
                          </a:rPr>
                          <m:t>𝜏</m:t>
                        </m:r>
                      </m:e>
                      <m:sub>
                        <m:r>
                          <a:rPr lang="en-GB" sz="2400" i="1" kern="100" dirty="0">
                            <a:latin typeface="Cambria Math" panose="02040503050406030204" pitchFamily="18" charset="0"/>
                            <a:ea typeface="宋体"/>
                            <a:cs typeface="Times New Roman"/>
                          </a:rPr>
                          <m:t>𝑖</m:t>
                        </m:r>
                      </m:sub>
                    </m:sSub>
                  </m:oMath>
                </a14:m>
                <a:r>
                  <a:rPr lang="en-US" altLang="zh-CN" sz="2400" dirty="0">
                    <a:ea typeface="宋体" charset="-122"/>
                  </a:rPr>
                  <a:t>, i.e.,</a:t>
                </a:r>
                <a:r>
                  <a:rPr lang="en-GB" altLang="zh-CN" sz="2400" dirty="0">
                    <a:ea typeface="宋体" charset="-122"/>
                  </a:rPr>
                  <a: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𝑃</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i="1">
                        <a:latin typeface="Cambria Math" panose="02040503050406030204" pitchFamily="18" charset="0"/>
                      </a:rPr>
                      <m:t>𝐶</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panose="02040503050406030204" pitchFamily="18" charset="0"/>
                              </a:rPr>
                              <m:t>𝑠</m:t>
                            </m:r>
                          </m:e>
                          <m:sub>
                            <m:r>
                              <a:rPr lang="en-GB" sz="2400" i="1">
                                <a:latin typeface="Cambria Math" panose="02040503050406030204" pitchFamily="18" charset="0"/>
                              </a:rPr>
                              <m:t>𝑘</m:t>
                            </m:r>
                          </m:sub>
                        </m:sSub>
                      </m:e>
                    </m:d>
                  </m:oMath>
                </a14:m>
                <a:endParaRPr lang="en-US" altLang="zh-CN" sz="2400" baseline="-25000" dirty="0">
                  <a:ea typeface="宋体" charset="-122"/>
                </a:endParaRPr>
              </a:p>
              <a:p>
                <a:pPr eaLnBrk="1" hangingPunct="1">
                  <a:defRPr/>
                </a:pPr>
                <a:r>
                  <a:rPr lang="en-GB" sz="2800" dirty="0">
                    <a:solidFill>
                      <a:schemeClr val="tx1"/>
                    </a:solidFill>
                  </a:rPr>
                  <a:t>In addition to </a:t>
                </a:r>
                <a:r>
                  <a:rPr lang="en-GB" sz="2800" dirty="0">
                    <a:solidFill>
                      <a:srgbClr val="FF0000"/>
                    </a:solidFill>
                  </a:rPr>
                  <a:t>direct blocking </a:t>
                </a:r>
                <a:r>
                  <a:rPr lang="en-GB" sz="2800" dirty="0">
                    <a:solidFill>
                      <a:schemeClr val="tx1"/>
                    </a:solidFill>
                  </a:rPr>
                  <a:t>and </a:t>
                </a:r>
                <a:r>
                  <a:rPr lang="en-GB" sz="2800" dirty="0">
                    <a:solidFill>
                      <a:srgbClr val="FF0000"/>
                    </a:solidFill>
                  </a:rPr>
                  <a:t>push-through blocking</a:t>
                </a:r>
                <a:r>
                  <a:rPr lang="en-GB" sz="2800" dirty="0"/>
                  <a:t> under PIP</a:t>
                </a:r>
                <a:r>
                  <a:rPr lang="en-GB" sz="2800" dirty="0">
                    <a:solidFill>
                      <a:schemeClr val="tx1"/>
                    </a:solidFill>
                  </a:rPr>
                  <a:t>, a task may experience </a:t>
                </a:r>
                <a:r>
                  <a:rPr lang="en-GB" sz="2800" dirty="0">
                    <a:solidFill>
                      <a:srgbClr val="FF0000"/>
                    </a:solidFill>
                  </a:rPr>
                  <a:t>c</a:t>
                </a:r>
                <a:r>
                  <a:rPr lang="en-US" altLang="zh-CN" sz="2800" dirty="0" err="1">
                    <a:solidFill>
                      <a:srgbClr val="FF0000"/>
                    </a:solidFill>
                    <a:ea typeface="宋体" charset="-122"/>
                  </a:rPr>
                  <a:t>eiling</a:t>
                </a:r>
                <a:r>
                  <a:rPr lang="en-US" altLang="zh-CN" sz="2800" dirty="0">
                    <a:solidFill>
                      <a:srgbClr val="FF0000"/>
                    </a:solidFill>
                    <a:ea typeface="宋体" charset="-122"/>
                  </a:rPr>
                  <a:t> blocking</a:t>
                </a:r>
                <a:r>
                  <a:rPr lang="en-US" altLang="zh-CN" sz="2800" dirty="0">
                    <a:ea typeface="宋体" charset="-122"/>
                  </a:rPr>
                  <a:t> under PCP</a:t>
                </a:r>
                <a:r>
                  <a:rPr lang="en-US" altLang="zh-CN" sz="2800" dirty="0">
                    <a:solidFill>
                      <a:schemeClr val="tx1"/>
                    </a:solidFill>
                    <a:ea typeface="宋体" charset="-122"/>
                  </a:rPr>
                  <a:t>: </a:t>
                </a:r>
                <a14:m>
                  <m:oMath xmlns:m="http://schemas.openxmlformats.org/officeDocument/2006/math">
                    <m:r>
                      <a:rPr lang="el-GR" sz="2800" i="1" kern="100" dirty="0" smtClean="0">
                        <a:solidFill>
                          <a:schemeClr val="tx1"/>
                        </a:solidFill>
                        <a:latin typeface="Cambria Math" panose="02040503050406030204" pitchFamily="18" charset="0"/>
                        <a:ea typeface="宋体"/>
                        <a:cs typeface="Times New Roman"/>
                      </a:rPr>
                      <m:t>𝜏</m:t>
                    </m:r>
                    <m:r>
                      <a:rPr lang="en-US" altLang="zh-CN" sz="2800" i="1" baseline="-25000" dirty="0" smtClean="0">
                        <a:solidFill>
                          <a:schemeClr val="tx1"/>
                        </a:solidFill>
                        <a:latin typeface="Cambria Math" panose="02040503050406030204" pitchFamily="18" charset="0"/>
                        <a:ea typeface="宋体" charset="-122"/>
                      </a:rPr>
                      <m:t>𝑖</m:t>
                    </m:r>
                  </m:oMath>
                </a14:m>
                <a:r>
                  <a:rPr lang="en-US" altLang="zh-CN" sz="2800" dirty="0">
                    <a:solidFill>
                      <a:schemeClr val="tx1"/>
                    </a:solidFill>
                    <a:ea typeface="宋体" charset="-122"/>
                  </a:rPr>
                  <a:t> tried to lock s, but ceilings of currently locked semaphores are higher than </a:t>
                </a:r>
                <a14:m>
                  <m:oMath xmlns:m="http://schemas.openxmlformats.org/officeDocument/2006/math">
                    <m:r>
                      <a:rPr lang="en-US" altLang="zh-CN" sz="2800" i="1" dirty="0" smtClean="0">
                        <a:solidFill>
                          <a:schemeClr val="tx1"/>
                        </a:solidFill>
                        <a:latin typeface="Cambria Math" panose="02040503050406030204" pitchFamily="18" charset="0"/>
                        <a:ea typeface="宋体" charset="-122"/>
                      </a:rPr>
                      <m:t>𝑃</m:t>
                    </m:r>
                    <m:r>
                      <a:rPr lang="en-US" altLang="zh-CN" sz="2800" i="1" baseline="-25000" dirty="0" smtClean="0">
                        <a:solidFill>
                          <a:schemeClr val="tx1"/>
                        </a:solidFill>
                        <a:latin typeface="Cambria Math" panose="02040503050406030204" pitchFamily="18" charset="0"/>
                        <a:ea typeface="宋体" charset="-122"/>
                      </a:rPr>
                      <m:t>𝑖</m:t>
                    </m:r>
                  </m:oMath>
                </a14:m>
                <a:r>
                  <a:rPr lang="en-US" altLang="zh-CN" sz="2800" baseline="-25000" dirty="0">
                    <a:solidFill>
                      <a:schemeClr val="tx1"/>
                    </a:solidFill>
                    <a:ea typeface="宋体" charset="-122"/>
                  </a:rPr>
                  <a:t> </a:t>
                </a:r>
                <a:r>
                  <a:rPr lang="en-US" altLang="zh-CN" sz="2800" dirty="0">
                    <a:solidFill>
                      <a:schemeClr val="tx1"/>
                    </a:solidFill>
                    <a:ea typeface="宋体" charset="-122"/>
                  </a:rPr>
                  <a:t>(s itself may be free)</a:t>
                </a:r>
              </a:p>
              <a:p>
                <a:pPr lvl="1" eaLnBrk="1" hangingPunct="1">
                  <a:defRPr/>
                </a:pPr>
                <a:r>
                  <a:rPr lang="en-US" altLang="zh-CN" sz="2400" dirty="0">
                    <a:ea typeface="宋体" charset="-122"/>
                  </a:rPr>
                  <a:t>Ceiling blocking helps to prevent deadlocks and chained blocking</a:t>
                </a:r>
              </a:p>
              <a:p>
                <a:endParaRPr lang="en-GB" sz="2800" dirty="0"/>
              </a:p>
              <a:p>
                <a:endParaRPr lang="en-GB" sz="2800" dirty="0"/>
              </a:p>
              <a:p>
                <a:pPr lvl="1"/>
                <a:endParaRPr lang="en-SE" sz="2400" dirty="0"/>
              </a:p>
            </p:txBody>
          </p:sp>
        </mc:Choice>
        <mc:Fallback xmlns="">
          <p:sp>
            <p:nvSpPr>
              <p:cNvPr id="3" name="Content Placeholder 2">
                <a:extLst>
                  <a:ext uri="{FF2B5EF4-FFF2-40B4-BE49-F238E27FC236}">
                    <a16:creationId xmlns:a16="http://schemas.microsoft.com/office/drawing/2014/main" id="{FAF4B083-BA2E-E7D7-4620-5DDEDB84177C}"/>
                  </a:ext>
                </a:extLst>
              </p:cNvPr>
              <p:cNvSpPr>
                <a:spLocks noGrp="1" noRot="1" noChangeAspect="1" noMove="1" noResize="1" noEditPoints="1" noAdjustHandles="1" noChangeArrowheads="1" noChangeShapeType="1" noTextEdit="1"/>
              </p:cNvSpPr>
              <p:nvPr>
                <p:ph idx="1"/>
              </p:nvPr>
            </p:nvSpPr>
            <p:spPr>
              <a:xfrm>
                <a:off x="812800" y="914400"/>
                <a:ext cx="10566400" cy="5486400"/>
              </a:xfrm>
              <a:blipFill>
                <a:blip r:embed="rId2"/>
                <a:stretch>
                  <a:fillRect l="-1153" t="-3444" r="-1038"/>
                </a:stretch>
              </a:blipFill>
            </p:spPr>
            <p:txBody>
              <a:bodyPr/>
              <a:lstStyle/>
              <a:p>
                <a:r>
                  <a:rPr lang="en-SE">
                    <a:noFill/>
                  </a:rPr>
                  <a:t> </a:t>
                </a:r>
              </a:p>
            </p:txBody>
          </p:sp>
        </mc:Fallback>
      </mc:AlternateContent>
    </p:spTree>
    <p:extLst>
      <p:ext uri="{BB962C8B-B14F-4D97-AF65-F5344CB8AC3E}">
        <p14:creationId xmlns:p14="http://schemas.microsoft.com/office/powerpoint/2010/main" val="339243281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F97F9-A84D-0374-E460-76C5BC9D7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D78E87-7B76-F189-6E8B-654B50CADCD2}"/>
              </a:ext>
            </a:extLst>
          </p:cNvPr>
          <p:cNvSpPr>
            <a:spLocks noGrp="1"/>
          </p:cNvSpPr>
          <p:nvPr>
            <p:ph type="title"/>
          </p:nvPr>
        </p:nvSpPr>
        <p:spPr/>
        <p:txBody>
          <a:bodyPr/>
          <a:lstStyle/>
          <a:p>
            <a:r>
              <a:rPr lang="en-GB" dirty="0"/>
              <a:t>PCP Example I</a:t>
            </a:r>
            <a:endParaRPr lang="en-SE" dirty="0"/>
          </a:p>
        </p:txBody>
      </p:sp>
      <p:sp>
        <p:nvSpPr>
          <p:cNvPr id="96" name="Rectangle 3" descr="Rectangle: Click to edit Master text styles&#10;Second level&#10;Third level&#10;Fourth level&#10;Fifth level">
            <a:extLst>
              <a:ext uri="{FF2B5EF4-FFF2-40B4-BE49-F238E27FC236}">
                <a16:creationId xmlns:a16="http://schemas.microsoft.com/office/drawing/2014/main" id="{6249DC1A-381C-B700-ADF6-2CE198C0571C}"/>
              </a:ext>
            </a:extLst>
          </p:cNvPr>
          <p:cNvSpPr txBox="1">
            <a:spLocks noChangeArrowheads="1"/>
          </p:cNvSpPr>
          <p:nvPr/>
        </p:nvSpPr>
        <p:spPr bwMode="auto">
          <a:xfrm>
            <a:off x="533400" y="708025"/>
            <a:ext cx="11125200" cy="250651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endParaRPr lang="en-US" altLang="zh-CN" kern="0" dirty="0">
              <a:ea typeface="宋体"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32189F-FBA6-FFE2-5652-207FA8AD52C7}"/>
                  </a:ext>
                </a:extLst>
              </p:cNvPr>
              <p:cNvSpPr>
                <a:spLocks noGrp="1"/>
              </p:cNvSpPr>
              <p:nvPr>
                <p:ph idx="1"/>
              </p:nvPr>
            </p:nvSpPr>
            <p:spPr>
              <a:xfrm>
                <a:off x="812800" y="752726"/>
                <a:ext cx="10566400" cy="2878138"/>
              </a:xfrm>
            </p:spPr>
            <p:txBody>
              <a:bodyPr>
                <a:normAutofit/>
              </a:bodyPr>
              <a:lstStyle/>
              <a:p>
                <a:r>
                  <a:rPr lang="en-US" altLang="zh-CN" dirty="0">
                    <a:solidFill>
                      <a:srgbClr val="000000"/>
                    </a:solidFill>
                    <a:ea typeface="宋体" charset="-122"/>
                  </a:rPr>
                  <a:t>Three tasks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2</m:t>
                        </m:r>
                      </m:sub>
                    </m:sSub>
                    <m:r>
                      <a:rPr lang="en-GB" b="0" i="0"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oMath>
                </a14:m>
                <a:r>
                  <a:rPr lang="en-US" altLang="zh-CN" dirty="0">
                    <a:solidFill>
                      <a:srgbClr val="000000"/>
                    </a:solidFill>
                    <a:ea typeface="宋体" charset="-122"/>
                  </a:rPr>
                  <a:t> with priority ordering </a:t>
                </a:r>
                <a14:m>
                  <m:oMath xmlns:m="http://schemas.openxmlformats.org/officeDocument/2006/math">
                    <m:sSub>
                      <m:sSubPr>
                        <m:ctrlPr>
                          <a:rPr lang="en-GB" altLang="zh-CN" b="0" i="1" smtClean="0">
                            <a:solidFill>
                              <a:srgbClr val="000000"/>
                            </a:solidFill>
                            <a:latin typeface="Cambria Math" panose="02040503050406030204" pitchFamily="18" charset="0"/>
                            <a:ea typeface="宋体" charset="-122"/>
                          </a:rPr>
                        </m:ctrlPr>
                      </m:sSubPr>
                      <m:e>
                        <m:r>
                          <a:rPr lang="en-GB" altLang="zh-CN" b="0" i="1" smtClean="0">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1</m:t>
                        </m:r>
                      </m:sub>
                    </m:sSub>
                    <m:r>
                      <a:rPr lang="en-GB" altLang="zh-CN" b="0" i="1" smtClean="0">
                        <a:solidFill>
                          <a:srgbClr val="000000"/>
                        </a:solidFill>
                        <a:latin typeface="Cambria Math" panose="02040503050406030204" pitchFamily="18" charset="0"/>
                        <a:ea typeface="宋体" charset="-122"/>
                      </a:rPr>
                      <m:t>&gt;</m:t>
                    </m:r>
                    <m:sSub>
                      <m:sSubPr>
                        <m:ctrlPr>
                          <a:rPr lang="en-GB" altLang="zh-CN" i="1">
                            <a:solidFill>
                              <a:srgbClr val="000000"/>
                            </a:solidFill>
                            <a:latin typeface="Cambria Math" panose="02040503050406030204" pitchFamily="18" charset="0"/>
                            <a:ea typeface="宋体" charset="-122"/>
                          </a:rPr>
                        </m:ctrlPr>
                      </m:sSubPr>
                      <m:e>
                        <m:r>
                          <a:rPr lang="en-GB" altLang="zh-CN" i="1">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2</m:t>
                        </m:r>
                      </m:sub>
                    </m:sSub>
                    <m:r>
                      <a:rPr lang="en-GB" altLang="zh-CN" i="1">
                        <a:solidFill>
                          <a:srgbClr val="000000"/>
                        </a:solidFill>
                        <a:latin typeface="Cambria Math" panose="02040503050406030204" pitchFamily="18" charset="0"/>
                        <a:ea typeface="宋体" charset="-122"/>
                      </a:rPr>
                      <m:t>&gt;</m:t>
                    </m:r>
                    <m:sSub>
                      <m:sSubPr>
                        <m:ctrlPr>
                          <a:rPr lang="en-GB" altLang="zh-CN" i="1">
                            <a:solidFill>
                              <a:srgbClr val="000000"/>
                            </a:solidFill>
                            <a:latin typeface="Cambria Math" panose="02040503050406030204" pitchFamily="18" charset="0"/>
                            <a:ea typeface="宋体" charset="-122"/>
                          </a:rPr>
                        </m:ctrlPr>
                      </m:sSubPr>
                      <m:e>
                        <m:r>
                          <a:rPr lang="en-GB" altLang="zh-CN" i="1">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3</m:t>
                        </m:r>
                      </m:sub>
                    </m:sSub>
                  </m:oMath>
                </a14:m>
                <a:r>
                  <a:rPr lang="en-GB" altLang="zh-CN" dirty="0">
                    <a:solidFill>
                      <a:srgbClr val="000000"/>
                    </a:solidFill>
                    <a:ea typeface="宋体" charset="-122"/>
                  </a:rPr>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oMath>
                </a14:m>
                <a:r>
                  <a:rPr lang="en-GB" altLang="zh-CN" dirty="0">
                    <a:solidFill>
                      <a:srgbClr val="000000"/>
                    </a:solidFill>
                    <a:ea typeface="宋体" charset="-122"/>
                  </a:rPr>
                  <a:t> both require semaphore s,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sub>
                    </m:sSub>
                  </m:oMath>
                </a14:m>
                <a:r>
                  <a:rPr lang="en-GB" altLang="zh-CN" dirty="0">
                    <a:solidFill>
                      <a:srgbClr val="000000"/>
                    </a:solidFill>
                    <a:ea typeface="宋体" charset="-122"/>
                  </a:rPr>
                  <a:t> does not require any semaphore</a:t>
                </a:r>
              </a:p>
              <a:p>
                <a:pPr lvl="1"/>
                <a14:m>
                  <m:oMath xmlns:m="http://schemas.openxmlformats.org/officeDocument/2006/math">
                    <m:r>
                      <a:rPr lang="en-GB" b="0" i="1" smtClean="0">
                        <a:latin typeface="Cambria Math" panose="02040503050406030204" pitchFamily="18" charset="0"/>
                      </a:rPr>
                      <m:t>𝐶</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𝑗</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𝑗</m:t>
                            </m:r>
                          </m:sub>
                        </m:sSub>
                        <m:r>
                          <a:rPr lang="en-GB" i="1">
                            <a:latin typeface="Cambria Math" panose="02040503050406030204" pitchFamily="18" charset="0"/>
                          </a:rPr>
                          <m:t> </m:t>
                        </m:r>
                        <m:r>
                          <m:rPr>
                            <m:sty m:val="p"/>
                          </m:rPr>
                          <a:rPr lang="en-GB">
                            <a:latin typeface="Cambria Math" panose="02040503050406030204" pitchFamily="18" charset="0"/>
                          </a:rPr>
                          <m:t>uses</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1</m:t>
                            </m:r>
                          </m:sub>
                        </m:sSub>
                        <m:r>
                          <a:rPr lang="en-GB" i="1">
                            <a:latin typeface="Cambria Math" panose="02040503050406030204" pitchFamily="18" charset="0"/>
                          </a:rPr>
                          <m:t>}</m:t>
                        </m:r>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2</m:t>
                            </m:r>
                          </m:sub>
                        </m:sSub>
                        <m:r>
                          <a:rPr lang="en-GB" i="1">
                            <a:latin typeface="Cambria Math" panose="02040503050406030204" pitchFamily="18" charset="0"/>
                          </a:rPr>
                          <m:t>}</m:t>
                        </m:r>
                      </m:e>
                    </m:fun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1</m:t>
                        </m:r>
                      </m:sub>
                    </m:sSub>
                  </m:oMath>
                </a14:m>
                <a:endParaRPr lang="en-US" altLang="zh-CN" dirty="0">
                  <a:solidFill>
                    <a:srgbClr val="000000"/>
                  </a:solidFill>
                  <a:ea typeface="宋体" charset="-122"/>
                </a:endParaRPr>
              </a:p>
              <a:p>
                <a:r>
                  <a:rPr lang="en-US" altLang="zh-CN" dirty="0">
                    <a:solidFill>
                      <a:srgbClr val="000000"/>
                    </a:solidFill>
                    <a:ea typeface="宋体" charset="-122"/>
                  </a:rPr>
                  <a:t>The execution trace is the same as PIP:</a:t>
                </a:r>
              </a:p>
              <a:p>
                <a:pPr lvl="1"/>
                <a:r>
                  <a:rPr lang="en-US" altLang="zh-CN" dirty="0">
                    <a:solidFill>
                      <a:srgbClr val="000000"/>
                    </a:solidFill>
                    <a:ea typeface="宋体" charset="-122"/>
                  </a:rPr>
                  <a:t>When </a:t>
                </a:r>
                <a:r>
                  <a:rPr lang="el-GR" kern="100" dirty="0">
                    <a:latin typeface="Code2000"/>
                    <a:ea typeface="宋体"/>
                    <a:cs typeface="Times New Roman"/>
                  </a:rPr>
                  <a:t>τ</a:t>
                </a:r>
                <a:r>
                  <a:rPr lang="en-US" altLang="zh-CN" baseline="-25000" dirty="0">
                    <a:solidFill>
                      <a:srgbClr val="000000"/>
                    </a:solidFill>
                    <a:ea typeface="宋体" charset="-122"/>
                  </a:rPr>
                  <a:t>3</a:t>
                </a:r>
                <a:r>
                  <a:rPr lang="en-US" altLang="zh-CN" dirty="0">
                    <a:solidFill>
                      <a:srgbClr val="000000"/>
                    </a:solidFill>
                    <a:ea typeface="宋体" charset="-122"/>
                  </a:rPr>
                  <a:t> is holding s, </a:t>
                </a:r>
                <a:r>
                  <a:rPr lang="el-GR" kern="100" dirty="0">
                    <a:latin typeface="Code2000"/>
                    <a:ea typeface="宋体"/>
                    <a:cs typeface="Times New Roman"/>
                  </a:rPr>
                  <a:t>τ</a:t>
                </a:r>
                <a:r>
                  <a:rPr lang="en-US" altLang="zh-CN" baseline="-25000" dirty="0">
                    <a:solidFill>
                      <a:srgbClr val="000000"/>
                    </a:solidFill>
                    <a:ea typeface="宋体" charset="-122"/>
                  </a:rPr>
                  <a:t>1</a:t>
                </a:r>
                <a:r>
                  <a:rPr lang="en-US" altLang="zh-CN" dirty="0">
                    <a:solidFill>
                      <a:srgbClr val="000000"/>
                    </a:solidFill>
                    <a:ea typeface="宋体" charset="-122"/>
                  </a:rPr>
                  <a:t> cannot lock s, since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1</m:t>
                        </m:r>
                      </m:sub>
                    </m:sSub>
                    <m:r>
                      <a:rPr lang="en-GB" b="0" i="1" smtClean="0">
                        <a:latin typeface="Cambria Math" panose="02040503050406030204" pitchFamily="18" charset="0"/>
                      </a:rPr>
                      <m:t>≤</m:t>
                    </m:r>
                    <m:r>
                      <a:rPr lang="en-GB" b="0" i="1" smtClean="0">
                        <a:latin typeface="Cambria Math" panose="02040503050406030204" pitchFamily="18" charset="0"/>
                      </a:rPr>
                      <m:t>𝐶</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e>
                    </m:d>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oMath>
                </a14:m>
                <a:endParaRPr lang="en-US" altLang="zh-CN" dirty="0">
                  <a:solidFill>
                    <a:srgbClr val="000000"/>
                  </a:solidFill>
                  <a:ea typeface="宋体" charset="-122"/>
                </a:endParaRPr>
              </a:p>
              <a:p>
                <a:endParaRPr lang="en-US" altLang="zh-CN" dirty="0">
                  <a:solidFill>
                    <a:srgbClr val="000000"/>
                  </a:solidFill>
                  <a:ea typeface="宋体" charset="-122"/>
                </a:endParaRPr>
              </a:p>
            </p:txBody>
          </p:sp>
        </mc:Choice>
        <mc:Fallback xmlns="">
          <p:sp>
            <p:nvSpPr>
              <p:cNvPr id="3" name="Content Placeholder 2">
                <a:extLst>
                  <a:ext uri="{FF2B5EF4-FFF2-40B4-BE49-F238E27FC236}">
                    <a16:creationId xmlns:a16="http://schemas.microsoft.com/office/drawing/2014/main" id="{A832189F-FBA6-FFE2-5652-207FA8AD52C7}"/>
                  </a:ext>
                </a:extLst>
              </p:cNvPr>
              <p:cNvSpPr>
                <a:spLocks noGrp="1" noRot="1" noChangeAspect="1" noMove="1" noResize="1" noEditPoints="1" noAdjustHandles="1" noChangeArrowheads="1" noChangeShapeType="1" noTextEdit="1"/>
              </p:cNvSpPr>
              <p:nvPr>
                <p:ph idx="1"/>
              </p:nvPr>
            </p:nvSpPr>
            <p:spPr>
              <a:xfrm>
                <a:off x="812800" y="752726"/>
                <a:ext cx="10566400" cy="2878138"/>
              </a:xfrm>
              <a:blipFill>
                <a:blip r:embed="rId11"/>
                <a:stretch>
                  <a:fillRect l="-1038" t="-3805"/>
                </a:stretch>
              </a:blipFill>
            </p:spPr>
            <p:txBody>
              <a:bodyPr/>
              <a:lstStyle/>
              <a:p>
                <a:r>
                  <a:rPr lang="en-SE">
                    <a:noFill/>
                  </a:rPr>
                  <a:t> </a:t>
                </a:r>
              </a:p>
            </p:txBody>
          </p:sp>
        </mc:Fallback>
      </mc:AlternateContent>
      <p:grpSp>
        <p:nvGrpSpPr>
          <p:cNvPr id="4" name="object 4">
            <a:extLst>
              <a:ext uri="{FF2B5EF4-FFF2-40B4-BE49-F238E27FC236}">
                <a16:creationId xmlns:a16="http://schemas.microsoft.com/office/drawing/2014/main" id="{D528ABCD-F318-8D9F-0BEE-7AF749BE918E}"/>
              </a:ext>
            </a:extLst>
          </p:cNvPr>
          <p:cNvGrpSpPr/>
          <p:nvPr/>
        </p:nvGrpSpPr>
        <p:grpSpPr>
          <a:xfrm>
            <a:off x="2743200" y="3707384"/>
            <a:ext cx="7663180" cy="393700"/>
            <a:chOff x="806450" y="3270250"/>
            <a:chExt cx="7663180" cy="393700"/>
          </a:xfrm>
        </p:grpSpPr>
        <p:sp>
          <p:nvSpPr>
            <p:cNvPr id="5" name="object 5">
              <a:extLst>
                <a:ext uri="{FF2B5EF4-FFF2-40B4-BE49-F238E27FC236}">
                  <a16:creationId xmlns:a16="http://schemas.microsoft.com/office/drawing/2014/main" id="{BCDC6259-7AEC-B4C5-AA19-D8B8E01B1013}"/>
                </a:ext>
              </a:extLst>
            </p:cNvPr>
            <p:cNvSpPr/>
            <p:nvPr/>
          </p:nvSpPr>
          <p:spPr>
            <a:xfrm>
              <a:off x="4381500" y="3421126"/>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a:extLst>
                <a:ext uri="{FF2B5EF4-FFF2-40B4-BE49-F238E27FC236}">
                  <a16:creationId xmlns:a16="http://schemas.microsoft.com/office/drawing/2014/main" id="{29D81126-87B7-88B1-C626-EC3D0E6412EE}"/>
                </a:ext>
              </a:extLst>
            </p:cNvPr>
            <p:cNvSpPr/>
            <p:nvPr/>
          </p:nvSpPr>
          <p:spPr>
            <a:xfrm>
              <a:off x="4381500" y="3421126"/>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7">
              <a:extLst>
                <a:ext uri="{FF2B5EF4-FFF2-40B4-BE49-F238E27FC236}">
                  <a16:creationId xmlns:a16="http://schemas.microsoft.com/office/drawing/2014/main" id="{A4AE3BFA-E719-B632-0C1A-3032B780E06A}"/>
                </a:ext>
              </a:extLst>
            </p:cNvPr>
            <p:cNvSpPr/>
            <p:nvPr/>
          </p:nvSpPr>
          <p:spPr>
            <a:xfrm>
              <a:off x="806450" y="3276600"/>
              <a:ext cx="7663180" cy="381000"/>
            </a:xfrm>
            <a:custGeom>
              <a:avLst/>
              <a:gdLst/>
              <a:ahLst/>
              <a:cxnLst/>
              <a:rect l="l" t="t" r="r" b="b"/>
              <a:pathLst>
                <a:path w="7663180" h="381000">
                  <a:moveTo>
                    <a:pt x="0" y="381000"/>
                  </a:moveTo>
                  <a:lnTo>
                    <a:pt x="7662926" y="381000"/>
                  </a:lnTo>
                </a:path>
                <a:path w="7663180" h="381000">
                  <a:moveTo>
                    <a:pt x="6373876" y="12700"/>
                  </a:moveTo>
                  <a:lnTo>
                    <a:pt x="6375400" y="379349"/>
                  </a:lnTo>
                </a:path>
                <a:path w="7663180" h="381000">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8">
              <a:extLst>
                <a:ext uri="{FF2B5EF4-FFF2-40B4-BE49-F238E27FC236}">
                  <a16:creationId xmlns:a16="http://schemas.microsoft.com/office/drawing/2014/main" id="{29A01C86-C280-BF8F-92AE-8B7C784C37A3}"/>
                </a:ext>
              </a:extLst>
            </p:cNvPr>
            <p:cNvSpPr/>
            <p:nvPr/>
          </p:nvSpPr>
          <p:spPr>
            <a:xfrm>
              <a:off x="3530600" y="3419475"/>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9">
              <a:extLst>
                <a:ext uri="{FF2B5EF4-FFF2-40B4-BE49-F238E27FC236}">
                  <a16:creationId xmlns:a16="http://schemas.microsoft.com/office/drawing/2014/main" id="{CC0BC306-E9B9-4FFD-18E1-7576A1A28A00}"/>
                </a:ext>
              </a:extLst>
            </p:cNvPr>
            <p:cNvSpPr/>
            <p:nvPr/>
          </p:nvSpPr>
          <p:spPr>
            <a:xfrm>
              <a:off x="3530600" y="3419475"/>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0">
              <a:extLst>
                <a:ext uri="{FF2B5EF4-FFF2-40B4-BE49-F238E27FC236}">
                  <a16:creationId xmlns:a16="http://schemas.microsoft.com/office/drawing/2014/main" id="{B4C6B217-E321-9629-A252-D41FB4345E27}"/>
                </a:ext>
              </a:extLst>
            </p:cNvPr>
            <p:cNvSpPr/>
            <p:nvPr/>
          </p:nvSpPr>
          <p:spPr>
            <a:xfrm>
              <a:off x="1659000" y="3424173"/>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1">
              <a:extLst>
                <a:ext uri="{FF2B5EF4-FFF2-40B4-BE49-F238E27FC236}">
                  <a16:creationId xmlns:a16="http://schemas.microsoft.com/office/drawing/2014/main" id="{06142C39-98F6-3C0A-5914-63E1C71D9010}"/>
                </a:ext>
              </a:extLst>
            </p:cNvPr>
            <p:cNvSpPr/>
            <p:nvPr/>
          </p:nvSpPr>
          <p:spPr>
            <a:xfrm>
              <a:off x="1659000" y="3424173"/>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 name="object 12">
            <a:extLst>
              <a:ext uri="{FF2B5EF4-FFF2-40B4-BE49-F238E27FC236}">
                <a16:creationId xmlns:a16="http://schemas.microsoft.com/office/drawing/2014/main" id="{081E0FF6-79B9-66C6-E0DF-DEF4A2E17B26}"/>
              </a:ext>
            </a:extLst>
          </p:cNvPr>
          <p:cNvSpPr/>
          <p:nvPr/>
        </p:nvSpPr>
        <p:spPr>
          <a:xfrm>
            <a:off x="2752725" y="6120384"/>
            <a:ext cx="7667625" cy="255904"/>
          </a:xfrm>
          <a:custGeom>
            <a:avLst/>
            <a:gdLst/>
            <a:ahLst/>
            <a:cxnLst/>
            <a:rect l="l" t="t" r="r" b="b"/>
            <a:pathLst>
              <a:path w="7667625" h="255904">
                <a:moveTo>
                  <a:pt x="4762" y="4762"/>
                </a:moveTo>
                <a:lnTo>
                  <a:pt x="7667625" y="4762"/>
                </a:lnTo>
              </a:path>
              <a:path w="7667625" h="255904">
                <a:moveTo>
                  <a:pt x="0" y="4762"/>
                </a:moveTo>
                <a:lnTo>
                  <a:pt x="0" y="250825"/>
                </a:lnTo>
              </a:path>
              <a:path w="7667625" h="255904">
                <a:moveTo>
                  <a:pt x="843026" y="4762"/>
                </a:moveTo>
                <a:lnTo>
                  <a:pt x="843026" y="250825"/>
                </a:lnTo>
              </a:path>
              <a:path w="7667625" h="255904">
                <a:moveTo>
                  <a:pt x="1695450" y="0"/>
                </a:moveTo>
                <a:lnTo>
                  <a:pt x="1695450" y="246062"/>
                </a:lnTo>
              </a:path>
              <a:path w="7667625" h="255904">
                <a:moveTo>
                  <a:pt x="2548001" y="9525"/>
                </a:moveTo>
                <a:lnTo>
                  <a:pt x="2548001" y="255587"/>
                </a:lnTo>
              </a:path>
              <a:path w="7667625" h="255904">
                <a:moveTo>
                  <a:pt x="3400425" y="4762"/>
                </a:moveTo>
                <a:lnTo>
                  <a:pt x="3400425" y="250825"/>
                </a:lnTo>
              </a:path>
              <a:path w="7667625" h="255904">
                <a:moveTo>
                  <a:pt x="4252976" y="0"/>
                </a:moveTo>
                <a:lnTo>
                  <a:pt x="4252976" y="246062"/>
                </a:lnTo>
              </a:path>
              <a:path w="7667625" h="255904">
                <a:moveTo>
                  <a:pt x="5105400" y="9525"/>
                </a:moveTo>
                <a:lnTo>
                  <a:pt x="5105400" y="255587"/>
                </a:lnTo>
              </a:path>
              <a:path w="7667625" h="255904">
                <a:moveTo>
                  <a:pt x="5957951" y="4762"/>
                </a:moveTo>
                <a:lnTo>
                  <a:pt x="5957951" y="250825"/>
                </a:lnTo>
              </a:path>
              <a:path w="7667625" h="255904">
                <a:moveTo>
                  <a:pt x="7662926" y="9525"/>
                </a:moveTo>
                <a:lnTo>
                  <a:pt x="7662926"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a:extLst>
              <a:ext uri="{FF2B5EF4-FFF2-40B4-BE49-F238E27FC236}">
                <a16:creationId xmlns:a16="http://schemas.microsoft.com/office/drawing/2014/main" id="{FBC55196-80C0-6806-E8E9-C822B49B48B8}"/>
              </a:ext>
            </a:extLst>
          </p:cNvPr>
          <p:cNvSpPr txBox="1"/>
          <p:nvPr/>
        </p:nvSpPr>
        <p:spPr>
          <a:xfrm>
            <a:off x="2687269" y="6364681"/>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14" name="object 14">
            <a:extLst>
              <a:ext uri="{FF2B5EF4-FFF2-40B4-BE49-F238E27FC236}">
                <a16:creationId xmlns:a16="http://schemas.microsoft.com/office/drawing/2014/main" id="{56A2C913-12CB-3779-2D3F-328B2BB65BCE}"/>
              </a:ext>
            </a:extLst>
          </p:cNvPr>
          <p:cNvSpPr txBox="1"/>
          <p:nvPr/>
        </p:nvSpPr>
        <p:spPr>
          <a:xfrm>
            <a:off x="3525519" y="6374130"/>
            <a:ext cx="153035"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15" name="object 15">
            <a:extLst>
              <a:ext uri="{FF2B5EF4-FFF2-40B4-BE49-F238E27FC236}">
                <a16:creationId xmlns:a16="http://schemas.microsoft.com/office/drawing/2014/main" id="{D31CACD6-C485-4826-3318-F9301AF4E7E4}"/>
              </a:ext>
            </a:extLst>
          </p:cNvPr>
          <p:cNvSpPr txBox="1"/>
          <p:nvPr/>
        </p:nvSpPr>
        <p:spPr>
          <a:xfrm>
            <a:off x="4363720" y="6369557"/>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16" name="object 16">
            <a:extLst>
              <a:ext uri="{FF2B5EF4-FFF2-40B4-BE49-F238E27FC236}">
                <a16:creationId xmlns:a16="http://schemas.microsoft.com/office/drawing/2014/main" id="{46A4565F-969C-DBCC-4498-EB7A8227BDEC}"/>
              </a:ext>
            </a:extLst>
          </p:cNvPr>
          <p:cNvSpPr txBox="1"/>
          <p:nvPr/>
        </p:nvSpPr>
        <p:spPr>
          <a:xfrm>
            <a:off x="5216525" y="6364681"/>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17" name="object 17">
            <a:extLst>
              <a:ext uri="{FF2B5EF4-FFF2-40B4-BE49-F238E27FC236}">
                <a16:creationId xmlns:a16="http://schemas.microsoft.com/office/drawing/2014/main" id="{7CFC7155-82FA-0E7B-B6AD-2D4C84929AB0}"/>
              </a:ext>
            </a:extLst>
          </p:cNvPr>
          <p:cNvSpPr txBox="1"/>
          <p:nvPr/>
        </p:nvSpPr>
        <p:spPr>
          <a:xfrm>
            <a:off x="6083300" y="6360109"/>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8</a:t>
            </a:r>
            <a:endParaRPr sz="2000" b="0" kern="0">
              <a:solidFill>
                <a:sysClr val="windowText" lastClr="000000"/>
              </a:solidFill>
              <a:latin typeface="Times New Roman"/>
              <a:cs typeface="Times New Roman"/>
            </a:endParaRPr>
          </a:p>
        </p:txBody>
      </p:sp>
      <p:sp>
        <p:nvSpPr>
          <p:cNvPr id="18" name="object 18">
            <a:extLst>
              <a:ext uri="{FF2B5EF4-FFF2-40B4-BE49-F238E27FC236}">
                <a16:creationId xmlns:a16="http://schemas.microsoft.com/office/drawing/2014/main" id="{68EFBA2D-302A-572D-53BB-3994A320FA62}"/>
              </a:ext>
            </a:extLst>
          </p:cNvPr>
          <p:cNvSpPr txBox="1"/>
          <p:nvPr/>
        </p:nvSpPr>
        <p:spPr>
          <a:xfrm>
            <a:off x="6864603" y="6369557"/>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endParaRPr sz="2000" b="0" kern="0">
              <a:solidFill>
                <a:sysClr val="windowText" lastClr="000000"/>
              </a:solidFill>
              <a:latin typeface="Times New Roman"/>
              <a:cs typeface="Times New Roman"/>
            </a:endParaRPr>
          </a:p>
        </p:txBody>
      </p:sp>
      <p:sp>
        <p:nvSpPr>
          <p:cNvPr id="19" name="object 19">
            <a:extLst>
              <a:ext uri="{FF2B5EF4-FFF2-40B4-BE49-F238E27FC236}">
                <a16:creationId xmlns:a16="http://schemas.microsoft.com/office/drawing/2014/main" id="{B54BC70A-2259-FCFE-64EF-9F5C73B524AF}"/>
              </a:ext>
            </a:extLst>
          </p:cNvPr>
          <p:cNvSpPr txBox="1"/>
          <p:nvPr/>
        </p:nvSpPr>
        <p:spPr>
          <a:xfrm>
            <a:off x="7717028" y="6364681"/>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12</a:t>
            </a:r>
            <a:endParaRPr sz="2000" b="0" kern="0">
              <a:solidFill>
                <a:sysClr val="windowText" lastClr="000000"/>
              </a:solidFill>
              <a:latin typeface="Times New Roman"/>
              <a:cs typeface="Times New Roman"/>
            </a:endParaRPr>
          </a:p>
        </p:txBody>
      </p:sp>
      <p:sp>
        <p:nvSpPr>
          <p:cNvPr id="20" name="object 20">
            <a:extLst>
              <a:ext uri="{FF2B5EF4-FFF2-40B4-BE49-F238E27FC236}">
                <a16:creationId xmlns:a16="http://schemas.microsoft.com/office/drawing/2014/main" id="{05DFECC3-310B-0DB9-5B47-E5385EA16198}"/>
              </a:ext>
            </a:extLst>
          </p:cNvPr>
          <p:cNvSpPr txBox="1"/>
          <p:nvPr/>
        </p:nvSpPr>
        <p:spPr>
          <a:xfrm>
            <a:off x="8584183" y="6345783"/>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14</a:t>
            </a:r>
            <a:endParaRPr sz="2000" b="0" kern="0">
              <a:solidFill>
                <a:sysClr val="windowText" lastClr="000000"/>
              </a:solidFill>
              <a:latin typeface="Times New Roman"/>
              <a:cs typeface="Times New Roman"/>
            </a:endParaRPr>
          </a:p>
        </p:txBody>
      </p:sp>
      <p:sp>
        <p:nvSpPr>
          <p:cNvPr id="21" name="object 21">
            <a:extLst>
              <a:ext uri="{FF2B5EF4-FFF2-40B4-BE49-F238E27FC236}">
                <a16:creationId xmlns:a16="http://schemas.microsoft.com/office/drawing/2014/main" id="{43AE4073-8024-6A0F-3282-25CF990EEC75}"/>
              </a:ext>
            </a:extLst>
          </p:cNvPr>
          <p:cNvSpPr txBox="1"/>
          <p:nvPr/>
        </p:nvSpPr>
        <p:spPr>
          <a:xfrm>
            <a:off x="9422383" y="6355232"/>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16</a:t>
            </a:r>
            <a:endParaRPr sz="2000" b="0" kern="0">
              <a:solidFill>
                <a:sysClr val="windowText" lastClr="000000"/>
              </a:solidFill>
              <a:latin typeface="Times New Roman"/>
              <a:cs typeface="Times New Roman"/>
            </a:endParaRPr>
          </a:p>
        </p:txBody>
      </p:sp>
      <p:sp>
        <p:nvSpPr>
          <p:cNvPr id="22" name="object 22">
            <a:extLst>
              <a:ext uri="{FF2B5EF4-FFF2-40B4-BE49-F238E27FC236}">
                <a16:creationId xmlns:a16="http://schemas.microsoft.com/office/drawing/2014/main" id="{4B8E021B-786C-FAA8-E76F-C0BECED784F8}"/>
              </a:ext>
            </a:extLst>
          </p:cNvPr>
          <p:cNvSpPr txBox="1"/>
          <p:nvPr/>
        </p:nvSpPr>
        <p:spPr>
          <a:xfrm>
            <a:off x="10274934" y="6350355"/>
            <a:ext cx="281940"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25" dirty="0">
                <a:solidFill>
                  <a:srgbClr val="1F487C"/>
                </a:solidFill>
                <a:latin typeface="Times New Roman"/>
                <a:cs typeface="Times New Roman"/>
              </a:rPr>
              <a:t>18</a:t>
            </a:r>
            <a:endParaRPr sz="2000" b="0" kern="0">
              <a:solidFill>
                <a:sysClr val="windowText" lastClr="000000"/>
              </a:solidFill>
              <a:latin typeface="Times New Roman"/>
              <a:cs typeface="Times New Roman"/>
            </a:endParaRPr>
          </a:p>
        </p:txBody>
      </p:sp>
      <p:grpSp>
        <p:nvGrpSpPr>
          <p:cNvPr id="23" name="object 23">
            <a:extLst>
              <a:ext uri="{FF2B5EF4-FFF2-40B4-BE49-F238E27FC236}">
                <a16:creationId xmlns:a16="http://schemas.microsoft.com/office/drawing/2014/main" id="{DB7E47EB-CD8F-2B0E-9307-E399DE81A19C}"/>
              </a:ext>
            </a:extLst>
          </p:cNvPr>
          <p:cNvGrpSpPr/>
          <p:nvPr/>
        </p:nvGrpSpPr>
        <p:grpSpPr>
          <a:xfrm>
            <a:off x="2732087" y="5298059"/>
            <a:ext cx="7671434" cy="401955"/>
            <a:chOff x="795337" y="4860925"/>
            <a:chExt cx="7671434" cy="401955"/>
          </a:xfrm>
        </p:grpSpPr>
        <p:sp>
          <p:nvSpPr>
            <p:cNvPr id="24" name="object 24">
              <a:extLst>
                <a:ext uri="{FF2B5EF4-FFF2-40B4-BE49-F238E27FC236}">
                  <a16:creationId xmlns:a16="http://schemas.microsoft.com/office/drawing/2014/main" id="{32ADBFD2-75E8-FA58-D1E7-0C352178FBBE}"/>
                </a:ext>
              </a:extLst>
            </p:cNvPr>
            <p:cNvSpPr/>
            <p:nvPr/>
          </p:nvSpPr>
          <p:spPr>
            <a:xfrm>
              <a:off x="801687" y="4860925"/>
              <a:ext cx="7663180" cy="395605"/>
            </a:xfrm>
            <a:custGeom>
              <a:avLst/>
              <a:gdLst/>
              <a:ahLst/>
              <a:cxnLst/>
              <a:rect l="l" t="t" r="r" b="b"/>
              <a:pathLst>
                <a:path w="7663180" h="395604">
                  <a:moveTo>
                    <a:pt x="0" y="393700"/>
                  </a:moveTo>
                  <a:lnTo>
                    <a:pt x="7662862" y="393700"/>
                  </a:lnTo>
                </a:path>
                <a:path w="7663180" h="395604">
                  <a:moveTo>
                    <a:pt x="0" y="0"/>
                  </a:moveTo>
                  <a:lnTo>
                    <a:pt x="0" y="395350"/>
                  </a:lnTo>
                </a:path>
                <a:path w="7663180" h="395604">
                  <a:moveTo>
                    <a:pt x="7656512" y="28575"/>
                  </a:moveTo>
                  <a:lnTo>
                    <a:pt x="7658163" y="395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a:extLst>
                <a:ext uri="{FF2B5EF4-FFF2-40B4-BE49-F238E27FC236}">
                  <a16:creationId xmlns:a16="http://schemas.microsoft.com/office/drawing/2014/main" id="{BD190356-152C-1FFA-E882-70A1CC1858E1}"/>
                </a:ext>
              </a:extLst>
            </p:cNvPr>
            <p:cNvSpPr/>
            <p:nvPr/>
          </p:nvSpPr>
          <p:spPr>
            <a:xfrm>
              <a:off x="1223962" y="5022850"/>
              <a:ext cx="409575" cy="228600"/>
            </a:xfrm>
            <a:custGeom>
              <a:avLst/>
              <a:gdLst/>
              <a:ahLst/>
              <a:cxnLst/>
              <a:rect l="l" t="t" r="r" b="b"/>
              <a:pathLst>
                <a:path w="409575" h="228600">
                  <a:moveTo>
                    <a:pt x="0" y="228600"/>
                  </a:moveTo>
                  <a:lnTo>
                    <a:pt x="409575" y="228600"/>
                  </a:lnTo>
                  <a:lnTo>
                    <a:pt x="409575" y="0"/>
                  </a:lnTo>
                  <a:lnTo>
                    <a:pt x="0" y="0"/>
                  </a:lnTo>
                  <a:lnTo>
                    <a:pt x="0" y="22860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6">
              <a:extLst>
                <a:ext uri="{FF2B5EF4-FFF2-40B4-BE49-F238E27FC236}">
                  <a16:creationId xmlns:a16="http://schemas.microsoft.com/office/drawing/2014/main" id="{3ECA006C-9F8E-0EF9-EAD9-35534E8923B5}"/>
                </a:ext>
              </a:extLst>
            </p:cNvPr>
            <p:cNvSpPr/>
            <p:nvPr/>
          </p:nvSpPr>
          <p:spPr>
            <a:xfrm>
              <a:off x="1214437" y="5022850"/>
              <a:ext cx="419100" cy="228600"/>
            </a:xfrm>
            <a:custGeom>
              <a:avLst/>
              <a:gdLst/>
              <a:ahLst/>
              <a:cxnLst/>
              <a:rect l="l" t="t" r="r" b="b"/>
              <a:pathLst>
                <a:path w="419100" h="228600">
                  <a:moveTo>
                    <a:pt x="0" y="228600"/>
                  </a:moveTo>
                  <a:lnTo>
                    <a:pt x="419100" y="228600"/>
                  </a:lnTo>
                  <a:lnTo>
                    <a:pt x="419100" y="0"/>
                  </a:lnTo>
                  <a:lnTo>
                    <a:pt x="0" y="0"/>
                  </a:lnTo>
                  <a:lnTo>
                    <a:pt x="0" y="228600"/>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7">
              <a:extLst>
                <a:ext uri="{FF2B5EF4-FFF2-40B4-BE49-F238E27FC236}">
                  <a16:creationId xmlns:a16="http://schemas.microsoft.com/office/drawing/2014/main" id="{C5E240F4-0A05-9111-01CB-6E4EE207EB9F}"/>
                </a:ext>
              </a:extLst>
            </p:cNvPr>
            <p:cNvSpPr/>
            <p:nvPr/>
          </p:nvSpPr>
          <p:spPr>
            <a:xfrm>
              <a:off x="804862" y="5022850"/>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a:extLst>
                <a:ext uri="{FF2B5EF4-FFF2-40B4-BE49-F238E27FC236}">
                  <a16:creationId xmlns:a16="http://schemas.microsoft.com/office/drawing/2014/main" id="{49BCA8D2-4FDF-B807-B38C-BACDB012FBF4}"/>
                </a:ext>
              </a:extLst>
            </p:cNvPr>
            <p:cNvSpPr/>
            <p:nvPr/>
          </p:nvSpPr>
          <p:spPr>
            <a:xfrm>
              <a:off x="804862" y="5022850"/>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a:extLst>
                <a:ext uri="{FF2B5EF4-FFF2-40B4-BE49-F238E27FC236}">
                  <a16:creationId xmlns:a16="http://schemas.microsoft.com/office/drawing/2014/main" id="{368800E8-62D0-F5E9-B1D1-208626BC9BE4}"/>
                </a:ext>
              </a:extLst>
            </p:cNvPr>
            <p:cNvSpPr/>
            <p:nvPr/>
          </p:nvSpPr>
          <p:spPr>
            <a:xfrm>
              <a:off x="2073275" y="5022850"/>
              <a:ext cx="1466850" cy="231775"/>
            </a:xfrm>
            <a:custGeom>
              <a:avLst/>
              <a:gdLst/>
              <a:ahLst/>
              <a:cxnLst/>
              <a:rect l="l" t="t" r="r" b="b"/>
              <a:pathLst>
                <a:path w="1466850" h="231775">
                  <a:moveTo>
                    <a:pt x="1466850" y="0"/>
                  </a:moveTo>
                  <a:lnTo>
                    <a:pt x="0" y="0"/>
                  </a:lnTo>
                  <a:lnTo>
                    <a:pt x="0" y="231775"/>
                  </a:lnTo>
                  <a:lnTo>
                    <a:pt x="1466850" y="231775"/>
                  </a:lnTo>
                  <a:lnTo>
                    <a:pt x="146685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30">
              <a:extLst>
                <a:ext uri="{FF2B5EF4-FFF2-40B4-BE49-F238E27FC236}">
                  <a16:creationId xmlns:a16="http://schemas.microsoft.com/office/drawing/2014/main" id="{06C5E530-B653-EBE9-9399-3071F63E5197}"/>
                </a:ext>
              </a:extLst>
            </p:cNvPr>
            <p:cNvSpPr/>
            <p:nvPr/>
          </p:nvSpPr>
          <p:spPr>
            <a:xfrm>
              <a:off x="2073275" y="5022850"/>
              <a:ext cx="1466850" cy="231775"/>
            </a:xfrm>
            <a:custGeom>
              <a:avLst/>
              <a:gdLst/>
              <a:ahLst/>
              <a:cxnLst/>
              <a:rect l="l" t="t" r="r" b="b"/>
              <a:pathLst>
                <a:path w="1466850" h="231775">
                  <a:moveTo>
                    <a:pt x="0" y="231775"/>
                  </a:moveTo>
                  <a:lnTo>
                    <a:pt x="1466850" y="231775"/>
                  </a:lnTo>
                  <a:lnTo>
                    <a:pt x="146685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1">
              <a:extLst>
                <a:ext uri="{FF2B5EF4-FFF2-40B4-BE49-F238E27FC236}">
                  <a16:creationId xmlns:a16="http://schemas.microsoft.com/office/drawing/2014/main" id="{FD59A229-ABB3-E457-A4AA-984D73397B31}"/>
                </a:ext>
              </a:extLst>
            </p:cNvPr>
            <p:cNvSpPr/>
            <p:nvPr/>
          </p:nvSpPr>
          <p:spPr>
            <a:xfrm>
              <a:off x="7186676" y="5021326"/>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2">
              <a:extLst>
                <a:ext uri="{FF2B5EF4-FFF2-40B4-BE49-F238E27FC236}">
                  <a16:creationId xmlns:a16="http://schemas.microsoft.com/office/drawing/2014/main" id="{2382970E-D0A0-2F92-FDA1-0C3147423F2E}"/>
                </a:ext>
              </a:extLst>
            </p:cNvPr>
            <p:cNvSpPr/>
            <p:nvPr/>
          </p:nvSpPr>
          <p:spPr>
            <a:xfrm>
              <a:off x="7186676" y="5021326"/>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3" name="object 33">
            <a:extLst>
              <a:ext uri="{FF2B5EF4-FFF2-40B4-BE49-F238E27FC236}">
                <a16:creationId xmlns:a16="http://schemas.microsoft.com/office/drawing/2014/main" id="{EAB65EEA-D6D3-2B10-23CD-0CCFEC2C7F9D}"/>
              </a:ext>
            </a:extLst>
          </p:cNvPr>
          <p:cNvGrpSpPr/>
          <p:nvPr/>
        </p:nvGrpSpPr>
        <p:grpSpPr>
          <a:xfrm>
            <a:off x="2741612" y="4507484"/>
            <a:ext cx="7675880" cy="400050"/>
            <a:chOff x="804862" y="4070350"/>
            <a:chExt cx="7675880" cy="400050"/>
          </a:xfrm>
        </p:grpSpPr>
        <p:sp>
          <p:nvSpPr>
            <p:cNvPr id="34" name="object 34">
              <a:extLst>
                <a:ext uri="{FF2B5EF4-FFF2-40B4-BE49-F238E27FC236}">
                  <a16:creationId xmlns:a16="http://schemas.microsoft.com/office/drawing/2014/main" id="{B11D35B9-36E3-4E1B-FB89-1D5CFE95C703}"/>
                </a:ext>
              </a:extLst>
            </p:cNvPr>
            <p:cNvSpPr/>
            <p:nvPr/>
          </p:nvSpPr>
          <p:spPr>
            <a:xfrm>
              <a:off x="811212" y="4076700"/>
              <a:ext cx="7663180" cy="387350"/>
            </a:xfrm>
            <a:custGeom>
              <a:avLst/>
              <a:gdLst/>
              <a:ahLst/>
              <a:cxnLst/>
              <a:rect l="l" t="t" r="r" b="b"/>
              <a:pathLst>
                <a:path w="7663180" h="387350">
                  <a:moveTo>
                    <a:pt x="0" y="387350"/>
                  </a:moveTo>
                  <a:lnTo>
                    <a:pt x="7662862" y="3826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5">
              <a:extLst>
                <a:ext uri="{FF2B5EF4-FFF2-40B4-BE49-F238E27FC236}">
                  <a16:creationId xmlns:a16="http://schemas.microsoft.com/office/drawing/2014/main" id="{D1E0CBEA-3B53-0EA4-42A9-D5AF34C5747E}"/>
                </a:ext>
              </a:extLst>
            </p:cNvPr>
            <p:cNvSpPr/>
            <p:nvPr/>
          </p:nvSpPr>
          <p:spPr>
            <a:xfrm>
              <a:off x="4800600" y="4219511"/>
              <a:ext cx="2364105" cy="240029"/>
            </a:xfrm>
            <a:custGeom>
              <a:avLst/>
              <a:gdLst/>
              <a:ahLst/>
              <a:cxnLst/>
              <a:rect l="l" t="t" r="r" b="b"/>
              <a:pathLst>
                <a:path w="2364104" h="240029">
                  <a:moveTo>
                    <a:pt x="2363851" y="0"/>
                  </a:moveTo>
                  <a:lnTo>
                    <a:pt x="0" y="0"/>
                  </a:lnTo>
                  <a:lnTo>
                    <a:pt x="0" y="239712"/>
                  </a:lnTo>
                  <a:lnTo>
                    <a:pt x="2363851" y="239712"/>
                  </a:lnTo>
                  <a:lnTo>
                    <a:pt x="2363851"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6">
              <a:extLst>
                <a:ext uri="{FF2B5EF4-FFF2-40B4-BE49-F238E27FC236}">
                  <a16:creationId xmlns:a16="http://schemas.microsoft.com/office/drawing/2014/main" id="{31A5C677-C66B-4AF2-F8B1-BD68AB5B43E1}"/>
                </a:ext>
              </a:extLst>
            </p:cNvPr>
            <p:cNvSpPr/>
            <p:nvPr/>
          </p:nvSpPr>
          <p:spPr>
            <a:xfrm>
              <a:off x="4800600" y="4219511"/>
              <a:ext cx="2364105" cy="240029"/>
            </a:xfrm>
            <a:custGeom>
              <a:avLst/>
              <a:gdLst/>
              <a:ahLst/>
              <a:cxnLst/>
              <a:rect l="l" t="t" r="r" b="b"/>
              <a:pathLst>
                <a:path w="2364104" h="240029">
                  <a:moveTo>
                    <a:pt x="0" y="239712"/>
                  </a:moveTo>
                  <a:lnTo>
                    <a:pt x="2363851" y="239712"/>
                  </a:lnTo>
                  <a:lnTo>
                    <a:pt x="2363851"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mc:AlternateContent xmlns:mc="http://schemas.openxmlformats.org/markup-compatibility/2006" xmlns:a14="http://schemas.microsoft.com/office/drawing/2010/main">
        <mc:Choice Requires="a14">
          <p:sp>
            <p:nvSpPr>
              <p:cNvPr id="37" name="object 39">
                <a:extLst>
                  <a:ext uri="{FF2B5EF4-FFF2-40B4-BE49-F238E27FC236}">
                    <a16:creationId xmlns:a16="http://schemas.microsoft.com/office/drawing/2014/main" id="{C4391546-CFBD-6D0C-4549-8CC2A0126735}"/>
                  </a:ext>
                </a:extLst>
              </p:cNvPr>
              <p:cNvSpPr txBox="1"/>
              <p:nvPr/>
            </p:nvSpPr>
            <p:spPr>
              <a:xfrm>
                <a:off x="3587794" y="5684038"/>
                <a:ext cx="2426176" cy="289823"/>
              </a:xfrm>
              <a:prstGeom prst="rect">
                <a:avLst/>
              </a:prstGeom>
            </p:spPr>
            <p:txBody>
              <a:bodyPr vert="horz" wrap="square" lIns="0" tIns="12700" rIns="0" bIns="0" rtlCol="0">
                <a:spAutoFit/>
              </a:bodyPr>
              <a:lstStyle/>
              <a:p>
                <a:pPr marL="38100" eaLnBrk="1" fontAlgn="auto" hangingPunct="1">
                  <a:spcBef>
                    <a:spcPts val="100"/>
                  </a:spcBef>
                  <a:spcAft>
                    <a:spcPts val="0"/>
                  </a:spcAft>
                </a:pPr>
                <a14:m>
                  <m:oMath xmlns:m="http://schemas.openxmlformats.org/officeDocument/2006/math">
                    <m:sSub>
                      <m:sSubPr>
                        <m:ctrlPr>
                          <a:rPr lang="en-GB" i="1" kern="0" dirty="0" smtClean="0">
                            <a:solidFill>
                              <a:srgbClr val="CC0000"/>
                            </a:solidFill>
                            <a:latin typeface="Cambria Math" panose="02040503050406030204" pitchFamily="18" charset="0"/>
                            <a:cs typeface="Times New Roman"/>
                          </a:rPr>
                        </m:ctrlPr>
                      </m:sSubPr>
                      <m:e>
                        <m:r>
                          <a:rPr lang="en-GB" i="1" kern="0" dirty="0">
                            <a:solidFill>
                              <a:srgbClr val="CC0000"/>
                            </a:solidFill>
                            <a:latin typeface="Cambria Math" panose="02040503050406030204" pitchFamily="18" charset="0"/>
                            <a:cs typeface="Times New Roman"/>
                          </a:rPr>
                          <m:t>𝝉</m:t>
                        </m:r>
                      </m:e>
                      <m:sub>
                        <m:r>
                          <a:rPr lang="en-GB" b="1" i="1" kern="0" dirty="0" smtClean="0">
                            <a:solidFill>
                              <a:srgbClr val="CC0000"/>
                            </a:solidFill>
                            <a:latin typeface="Cambria Math" panose="02040503050406030204" pitchFamily="18" charset="0"/>
                            <a:cs typeface="Times New Roman"/>
                          </a:rPr>
                          <m:t>𝟑</m:t>
                        </m:r>
                      </m:sub>
                    </m:sSub>
                    <m:r>
                      <a:rPr lang="en-GB" i="1" kern="0" dirty="0">
                        <a:solidFill>
                          <a:srgbClr val="CC0000"/>
                        </a:solidFill>
                        <a:latin typeface="Cambria Math" panose="02040503050406030204" pitchFamily="18" charset="0"/>
                        <a:cs typeface="Times New Roman"/>
                      </a:rPr>
                      <m:t> </m:t>
                    </m:r>
                  </m:oMath>
                </a14:m>
                <a:r>
                  <a:rPr lang="en-GB" kern="0" dirty="0">
                    <a:solidFill>
                      <a:srgbClr val="CC0000"/>
                    </a:solidFill>
                    <a:latin typeface="Times New Roman"/>
                    <a:cs typeface="Times New Roman"/>
                  </a:rPr>
                  <a:t>runs at </a:t>
                </a:r>
                <a14:m>
                  <m:oMath xmlns:m="http://schemas.openxmlformats.org/officeDocument/2006/math">
                    <m:sSub>
                      <m:sSubPr>
                        <m:ctrlPr>
                          <a:rPr lang="en-GB" b="1" i="1" kern="0" dirty="0" smtClean="0">
                            <a:solidFill>
                              <a:srgbClr val="CC0000"/>
                            </a:solidFill>
                            <a:latin typeface="Cambria Math" panose="02040503050406030204" pitchFamily="18" charset="0"/>
                            <a:cs typeface="Times New Roman"/>
                          </a:rPr>
                        </m:ctrlPr>
                      </m:sSubPr>
                      <m:e>
                        <m:r>
                          <a:rPr lang="en-GB" b="1" i="1" kern="0" dirty="0" smtClean="0">
                            <a:solidFill>
                              <a:srgbClr val="CC0000"/>
                            </a:solidFill>
                            <a:latin typeface="Cambria Math" panose="02040503050406030204" pitchFamily="18" charset="0"/>
                            <a:cs typeface="Times New Roman"/>
                          </a:rPr>
                          <m:t>𝝉</m:t>
                        </m:r>
                      </m:e>
                      <m:sub>
                        <m:r>
                          <a:rPr lang="en-GB" b="1" i="1" kern="0" dirty="0" smtClean="0">
                            <a:solidFill>
                              <a:srgbClr val="CC0000"/>
                            </a:solidFill>
                            <a:latin typeface="Cambria Math" panose="02040503050406030204" pitchFamily="18" charset="0"/>
                            <a:cs typeface="Times New Roman"/>
                          </a:rPr>
                          <m:t>𝟏</m:t>
                        </m:r>
                      </m:sub>
                    </m:sSub>
                  </m:oMath>
                </a14:m>
                <a:r>
                  <a:rPr lang="en-GB" kern="0" dirty="0">
                    <a:solidFill>
                      <a:srgbClr val="CC0000"/>
                    </a:solidFill>
                    <a:latin typeface="Times New Roman"/>
                    <a:cs typeface="Times New Roman"/>
                  </a:rPr>
                  <a:t>’s</a:t>
                </a:r>
                <a:r>
                  <a:rPr lang="en-GB" kern="0" spc="-15" dirty="0">
                    <a:solidFill>
                      <a:srgbClr val="CC0000"/>
                    </a:solidFill>
                    <a:latin typeface="Times New Roman"/>
                    <a:cs typeface="Times New Roman"/>
                  </a:rPr>
                  <a:t> </a:t>
                </a:r>
                <a:r>
                  <a:rPr lang="en-GB" kern="0" spc="-10" dirty="0">
                    <a:solidFill>
                      <a:srgbClr val="CC0000"/>
                    </a:solidFill>
                    <a:latin typeface="Times New Roman"/>
                    <a:cs typeface="Times New Roman"/>
                  </a:rPr>
                  <a:t>priority</a:t>
                </a:r>
                <a:endParaRPr b="0" kern="0" dirty="0">
                  <a:solidFill>
                    <a:sysClr val="windowText" lastClr="000000"/>
                  </a:solidFill>
                  <a:latin typeface="Times New Roman"/>
                  <a:cs typeface="Times New Roman"/>
                </a:endParaRPr>
              </a:p>
            </p:txBody>
          </p:sp>
        </mc:Choice>
        <mc:Fallback xmlns="">
          <p:sp>
            <p:nvSpPr>
              <p:cNvPr id="37" name="object 39">
                <a:extLst>
                  <a:ext uri="{FF2B5EF4-FFF2-40B4-BE49-F238E27FC236}">
                    <a16:creationId xmlns:a16="http://schemas.microsoft.com/office/drawing/2014/main" id="{C4391546-CFBD-6D0C-4549-8CC2A0126735}"/>
                  </a:ext>
                </a:extLst>
              </p:cNvPr>
              <p:cNvSpPr txBox="1">
                <a:spLocks noRot="1" noChangeAspect="1" noMove="1" noResize="1" noEditPoints="1" noAdjustHandles="1" noChangeArrowheads="1" noChangeShapeType="1" noTextEdit="1"/>
              </p:cNvSpPr>
              <p:nvPr/>
            </p:nvSpPr>
            <p:spPr>
              <a:xfrm>
                <a:off x="3587794" y="5684038"/>
                <a:ext cx="2426176" cy="289823"/>
              </a:xfrm>
              <a:prstGeom prst="rect">
                <a:avLst/>
              </a:prstGeom>
              <a:blipFill>
                <a:blip r:embed="rId12"/>
                <a:stretch>
                  <a:fillRect l="-1005" t="-20833" b="-47917"/>
                </a:stretch>
              </a:blipFill>
            </p:spPr>
            <p:txBody>
              <a:bodyPr/>
              <a:lstStyle/>
              <a:p>
                <a:r>
                  <a:rPr lang="en-SE">
                    <a:noFill/>
                  </a:rPr>
                  <a:t> </a:t>
                </a:r>
              </a:p>
            </p:txBody>
          </p:sp>
        </mc:Fallback>
      </mc:AlternateContent>
      <p:sp>
        <p:nvSpPr>
          <p:cNvPr id="38" name="object 40">
            <a:extLst>
              <a:ext uri="{FF2B5EF4-FFF2-40B4-BE49-F238E27FC236}">
                <a16:creationId xmlns:a16="http://schemas.microsoft.com/office/drawing/2014/main" id="{C54CB0C0-CEBE-8182-F469-6D7E15BD87A1}"/>
              </a:ext>
            </a:extLst>
          </p:cNvPr>
          <p:cNvSpPr/>
          <p:nvPr/>
        </p:nvSpPr>
        <p:spPr>
          <a:xfrm>
            <a:off x="9552051" y="6142609"/>
            <a:ext cx="0" cy="246379"/>
          </a:xfrm>
          <a:custGeom>
            <a:avLst/>
            <a:gdLst/>
            <a:ahLst/>
            <a:cxnLst/>
            <a:rect l="l" t="t" r="r" b="b"/>
            <a:pathLst>
              <a:path h="246379">
                <a:moveTo>
                  <a:pt x="0" y="0"/>
                </a:moveTo>
                <a:lnTo>
                  <a:pt x="0" y="246062"/>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4B86943-BC28-A427-7110-68D01564215D}"/>
                  </a:ext>
                </a:extLst>
              </p:cNvPr>
              <p:cNvSpPr txBox="1"/>
              <p:nvPr/>
            </p:nvSpPr>
            <p:spPr>
              <a:xfrm>
                <a:off x="1379699" y="3894679"/>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39" name="TextBox 38">
                <a:extLst>
                  <a:ext uri="{FF2B5EF4-FFF2-40B4-BE49-F238E27FC236}">
                    <a16:creationId xmlns:a16="http://schemas.microsoft.com/office/drawing/2014/main" id="{94B86943-BC28-A427-7110-68D01564215D}"/>
                  </a:ext>
                </a:extLst>
              </p:cNvPr>
              <p:cNvSpPr txBox="1">
                <a:spLocks noRot="1" noChangeAspect="1" noMove="1" noResize="1" noEditPoints="1" noAdjustHandles="1" noChangeArrowheads="1" noChangeShapeType="1" noTextEdit="1"/>
              </p:cNvSpPr>
              <p:nvPr/>
            </p:nvSpPr>
            <p:spPr>
              <a:xfrm>
                <a:off x="1379699" y="3894679"/>
                <a:ext cx="1396949" cy="400110"/>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4F78526-0592-B51B-7251-CB0DC7ED6FC9}"/>
                  </a:ext>
                </a:extLst>
              </p:cNvPr>
              <p:cNvSpPr txBox="1"/>
              <p:nvPr/>
            </p:nvSpPr>
            <p:spPr>
              <a:xfrm>
                <a:off x="1375648" y="4617752"/>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40" name="TextBox 39">
                <a:extLst>
                  <a:ext uri="{FF2B5EF4-FFF2-40B4-BE49-F238E27FC236}">
                    <a16:creationId xmlns:a16="http://schemas.microsoft.com/office/drawing/2014/main" id="{94F78526-0592-B51B-7251-CB0DC7ED6FC9}"/>
                  </a:ext>
                </a:extLst>
              </p:cNvPr>
              <p:cNvSpPr txBox="1">
                <a:spLocks noRot="1" noChangeAspect="1" noMove="1" noResize="1" noEditPoints="1" noAdjustHandles="1" noChangeArrowheads="1" noChangeShapeType="1" noTextEdit="1"/>
              </p:cNvSpPr>
              <p:nvPr/>
            </p:nvSpPr>
            <p:spPr>
              <a:xfrm>
                <a:off x="1375648" y="4617752"/>
                <a:ext cx="1396949" cy="400110"/>
              </a:xfrm>
              <a:prstGeom prst="rect">
                <a:avLst/>
              </a:prstGeom>
              <a:blipFill>
                <a:blip r:embed="rId14"/>
                <a:stretch>
                  <a:fillRect b="-307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4EC1AC9-239C-AA99-ACF1-480606EF920E}"/>
                  </a:ext>
                </a:extLst>
              </p:cNvPr>
              <p:cNvSpPr txBox="1"/>
              <p:nvPr/>
            </p:nvSpPr>
            <p:spPr>
              <a:xfrm>
                <a:off x="1396435" y="5322502"/>
                <a:ext cx="1396949" cy="400110"/>
              </a:xfrm>
              <a:prstGeom prst="rect">
                <a:avLst/>
              </a:prstGeom>
              <a:noFill/>
            </p:spPr>
            <p:txBody>
              <a:bodyPr wrap="square">
                <a:spAutoFit/>
              </a:bodyPr>
              <a:lstStyle/>
              <a:p>
                <a:r>
                  <a:rPr lang="en-GB" altLang="zh-CN" sz="2000" b="0" kern="0" spc="-25" dirty="0">
                    <a:latin typeface="Times New Roman"/>
                    <a:ea typeface="+mn-ea"/>
                    <a:cs typeface="Times New Roman"/>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74" name="TextBox 73">
                <a:extLst>
                  <a:ext uri="{FF2B5EF4-FFF2-40B4-BE49-F238E27FC236}">
                    <a16:creationId xmlns:a16="http://schemas.microsoft.com/office/drawing/2014/main" id="{14EC1AC9-239C-AA99-ACF1-480606EF920E}"/>
                  </a:ext>
                </a:extLst>
              </p:cNvPr>
              <p:cNvSpPr txBox="1">
                <a:spLocks noRot="1" noChangeAspect="1" noMove="1" noResize="1" noEditPoints="1" noAdjustHandles="1" noChangeArrowheads="1" noChangeShapeType="1" noTextEdit="1"/>
              </p:cNvSpPr>
              <p:nvPr/>
            </p:nvSpPr>
            <p:spPr>
              <a:xfrm>
                <a:off x="1396435" y="5322502"/>
                <a:ext cx="1396949" cy="400110"/>
              </a:xfrm>
              <a:prstGeom prst="rect">
                <a:avLst/>
              </a:prstGeom>
              <a:blipFill>
                <a:blip r:embed="rId15"/>
                <a:stretch>
                  <a:fillRect b="-1515"/>
                </a:stretch>
              </a:blipFill>
            </p:spPr>
            <p:txBody>
              <a:bodyPr/>
              <a:lstStyle/>
              <a:p>
                <a:r>
                  <a:rPr lang="en-SE">
                    <a:noFill/>
                  </a:rPr>
                  <a:t> </a:t>
                </a:r>
              </a:p>
            </p:txBody>
          </p:sp>
        </mc:Fallback>
      </mc:AlternateContent>
      <p:cxnSp>
        <p:nvCxnSpPr>
          <p:cNvPr id="75" name="Straight Arrow Connector 74">
            <a:extLst>
              <a:ext uri="{FF2B5EF4-FFF2-40B4-BE49-F238E27FC236}">
                <a16:creationId xmlns:a16="http://schemas.microsoft.com/office/drawing/2014/main" id="{E6B5177C-9812-E7DD-0AE5-224EB46DC76F}"/>
              </a:ext>
            </a:extLst>
          </p:cNvPr>
          <p:cNvCxnSpPr>
            <a:cxnSpLocks/>
          </p:cNvCxnSpPr>
          <p:nvPr/>
        </p:nvCxnSpPr>
        <p:spPr bwMode="auto">
          <a:xfrm flipV="1">
            <a:off x="3587794" y="4125206"/>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C0DA92B-828E-C5E1-413C-F91816067E7C}"/>
                  </a:ext>
                </a:extLst>
              </p:cNvPr>
              <p:cNvSpPr txBox="1"/>
              <p:nvPr/>
            </p:nvSpPr>
            <p:spPr>
              <a:xfrm>
                <a:off x="1951406" y="4112827"/>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78" name="TextBox 77">
                <a:extLst>
                  <a:ext uri="{FF2B5EF4-FFF2-40B4-BE49-F238E27FC236}">
                    <a16:creationId xmlns:a16="http://schemas.microsoft.com/office/drawing/2014/main" id="{6C0DA92B-828E-C5E1-413C-F91816067E7C}"/>
                  </a:ext>
                </a:extLst>
              </p:cNvPr>
              <p:cNvSpPr txBox="1">
                <a:spLocks noRot="1" noChangeAspect="1" noMove="1" noResize="1" noEditPoints="1" noAdjustHandles="1" noChangeArrowheads="1" noChangeShapeType="1" noTextEdit="1"/>
              </p:cNvSpPr>
              <p:nvPr/>
            </p:nvSpPr>
            <p:spPr>
              <a:xfrm>
                <a:off x="1951406" y="4112827"/>
                <a:ext cx="1703406" cy="400110"/>
              </a:xfrm>
              <a:prstGeom prst="rect">
                <a:avLst/>
              </a:prstGeom>
              <a:blipFill>
                <a:blip r:embed="rId16"/>
                <a:stretch>
                  <a:fillRect t="-9231" b="-27692"/>
                </a:stretch>
              </a:blipFill>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A1CF00C7-EBBD-CB1E-8D44-8DF5D29D6AB1}"/>
              </a:ext>
            </a:extLst>
          </p:cNvPr>
          <p:cNvCxnSpPr>
            <a:cxnSpLocks/>
          </p:cNvCxnSpPr>
          <p:nvPr/>
        </p:nvCxnSpPr>
        <p:spPr bwMode="auto">
          <a:xfrm flipV="1">
            <a:off x="4012010" y="4134533"/>
            <a:ext cx="0" cy="1327092"/>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916E59B-1FDD-A0FF-D722-1E8A0DD2030E}"/>
                  </a:ext>
                </a:extLst>
              </p:cNvPr>
              <p:cNvSpPr txBox="1"/>
              <p:nvPr/>
            </p:nvSpPr>
            <p:spPr>
              <a:xfrm>
                <a:off x="3941715" y="4112827"/>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85" name="TextBox 84">
                <a:extLst>
                  <a:ext uri="{FF2B5EF4-FFF2-40B4-BE49-F238E27FC236}">
                    <a16:creationId xmlns:a16="http://schemas.microsoft.com/office/drawing/2014/main" id="{D916E59B-1FDD-A0FF-D722-1E8A0DD2030E}"/>
                  </a:ext>
                </a:extLst>
              </p:cNvPr>
              <p:cNvSpPr txBox="1">
                <a:spLocks noRot="1" noChangeAspect="1" noMove="1" noResize="1" noEditPoints="1" noAdjustHandles="1" noChangeArrowheads="1" noChangeShapeType="1" noTextEdit="1"/>
              </p:cNvSpPr>
              <p:nvPr/>
            </p:nvSpPr>
            <p:spPr>
              <a:xfrm>
                <a:off x="3941715" y="4112827"/>
                <a:ext cx="1703406" cy="400110"/>
              </a:xfrm>
              <a:prstGeom prst="rect">
                <a:avLst/>
              </a:prstGeom>
              <a:blipFill>
                <a:blip r:embed="rId17"/>
                <a:stretch>
                  <a:fillRect t="-9231" b="-27692"/>
                </a:stretch>
              </a:blipFill>
            </p:spPr>
            <p:txBody>
              <a:bodyPr/>
              <a:lstStyle/>
              <a:p>
                <a:r>
                  <a:rPr lang="en-SE">
                    <a:noFill/>
                  </a:rPr>
                  <a:t> </a:t>
                </a:r>
              </a:p>
            </p:txBody>
          </p:sp>
        </mc:Fallback>
      </mc:AlternateContent>
      <p:sp>
        <p:nvSpPr>
          <p:cNvPr id="86" name="object 10">
            <a:extLst>
              <a:ext uri="{FF2B5EF4-FFF2-40B4-BE49-F238E27FC236}">
                <a16:creationId xmlns:a16="http://schemas.microsoft.com/office/drawing/2014/main" id="{F32D1B19-9FF9-BC30-268E-48CC846273B7}"/>
              </a:ext>
            </a:extLst>
          </p:cNvPr>
          <p:cNvSpPr/>
          <p:nvPr/>
        </p:nvSpPr>
        <p:spPr>
          <a:xfrm>
            <a:off x="4010025" y="3571286"/>
            <a:ext cx="1454150" cy="268316"/>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98E3037-E6BE-C63F-B9CA-EB7C30CEABA8}"/>
                  </a:ext>
                </a:extLst>
              </p:cNvPr>
              <p:cNvSpPr txBox="1"/>
              <p:nvPr/>
            </p:nvSpPr>
            <p:spPr>
              <a:xfrm>
                <a:off x="3232108" y="3190840"/>
                <a:ext cx="3379759"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(short, bounded)</a:t>
                </a:r>
              </a:p>
            </p:txBody>
          </p:sp>
        </mc:Choice>
        <mc:Fallback xmlns="">
          <p:sp>
            <p:nvSpPr>
              <p:cNvPr id="93" name="TextBox 92">
                <a:extLst>
                  <a:ext uri="{FF2B5EF4-FFF2-40B4-BE49-F238E27FC236}">
                    <a16:creationId xmlns:a16="http://schemas.microsoft.com/office/drawing/2014/main" id="{298E3037-E6BE-C63F-B9CA-EB7C30CEABA8}"/>
                  </a:ext>
                </a:extLst>
              </p:cNvPr>
              <p:cNvSpPr txBox="1">
                <a:spLocks noRot="1" noChangeAspect="1" noMove="1" noResize="1" noEditPoints="1" noAdjustHandles="1" noChangeArrowheads="1" noChangeShapeType="1" noTextEdit="1"/>
              </p:cNvSpPr>
              <p:nvPr/>
            </p:nvSpPr>
            <p:spPr>
              <a:xfrm>
                <a:off x="3232108" y="3190840"/>
                <a:ext cx="3379759" cy="369332"/>
              </a:xfrm>
              <a:prstGeom prst="rect">
                <a:avLst/>
              </a:prstGeom>
              <a:blipFill>
                <a:blip r:embed="rId18"/>
                <a:stretch>
                  <a:fillRect l="-1441" t="-8197" r="-1441" b="-24590"/>
                </a:stretch>
              </a:blipFill>
            </p:spPr>
            <p:txBody>
              <a:bodyPr/>
              <a:lstStyle/>
              <a:p>
                <a:r>
                  <a:rPr lang="en-SE">
                    <a:noFill/>
                  </a:rPr>
                  <a:t> </a:t>
                </a:r>
              </a:p>
            </p:txBody>
          </p:sp>
        </mc:Fallback>
      </mc:AlternateContent>
      <p:cxnSp>
        <p:nvCxnSpPr>
          <p:cNvPr id="94" name="Straight Arrow Connector 93">
            <a:extLst>
              <a:ext uri="{FF2B5EF4-FFF2-40B4-BE49-F238E27FC236}">
                <a16:creationId xmlns:a16="http://schemas.microsoft.com/office/drawing/2014/main" id="{226A0B20-4DAA-3D03-6632-D25CA5855541}"/>
              </a:ext>
            </a:extLst>
          </p:cNvPr>
          <p:cNvCxnSpPr>
            <a:cxnSpLocks/>
          </p:cNvCxnSpPr>
          <p:nvPr/>
        </p:nvCxnSpPr>
        <p:spPr bwMode="auto">
          <a:xfrm flipV="1">
            <a:off x="5476875" y="4126374"/>
            <a:ext cx="5869" cy="1333610"/>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E946AFE-E13D-E58F-9DD5-70CBC7F0F752}"/>
                  </a:ext>
                </a:extLst>
              </p:cNvPr>
              <p:cNvSpPr txBox="1"/>
              <p:nvPr/>
            </p:nvSpPr>
            <p:spPr>
              <a:xfrm>
                <a:off x="5423729" y="4034279"/>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xmlns="">
          <p:sp>
            <p:nvSpPr>
              <p:cNvPr id="95" name="TextBox 94">
                <a:extLst>
                  <a:ext uri="{FF2B5EF4-FFF2-40B4-BE49-F238E27FC236}">
                    <a16:creationId xmlns:a16="http://schemas.microsoft.com/office/drawing/2014/main" id="{CE946AFE-E13D-E58F-9DD5-70CBC7F0F752}"/>
                  </a:ext>
                </a:extLst>
              </p:cNvPr>
              <p:cNvSpPr txBox="1">
                <a:spLocks noRot="1" noChangeAspect="1" noMove="1" noResize="1" noEditPoints="1" noAdjustHandles="1" noChangeArrowheads="1" noChangeShapeType="1" noTextEdit="1"/>
              </p:cNvSpPr>
              <p:nvPr/>
            </p:nvSpPr>
            <p:spPr>
              <a:xfrm>
                <a:off x="5423729" y="4034279"/>
                <a:ext cx="1948263" cy="707886"/>
              </a:xfrm>
              <a:prstGeom prst="rect">
                <a:avLst/>
              </a:prstGeom>
              <a:blipFill>
                <a:blip r:embed="rId19"/>
                <a:stretch>
                  <a:fillRect l="-3448" t="-5172" r="-10031" b="-14655"/>
                </a:stretch>
              </a:blipFill>
            </p:spPr>
            <p:txBody>
              <a:bodyPr/>
              <a:lstStyle/>
              <a:p>
                <a:r>
                  <a:rPr lang="en-SE">
                    <a:noFill/>
                  </a:rPr>
                  <a:t> </a:t>
                </a:r>
              </a:p>
            </p:txBody>
          </p:sp>
        </mc:Fallback>
      </mc:AlternateContent>
      <p:sp>
        <p:nvSpPr>
          <p:cNvPr id="97" name="object 139">
            <a:extLst>
              <a:ext uri="{FF2B5EF4-FFF2-40B4-BE49-F238E27FC236}">
                <a16:creationId xmlns:a16="http://schemas.microsoft.com/office/drawing/2014/main" id="{C5D085FB-A5E5-AF13-BABD-98171E7EBDA9}"/>
              </a:ext>
            </a:extLst>
          </p:cNvPr>
          <p:cNvSpPr txBox="1"/>
          <p:nvPr/>
        </p:nvSpPr>
        <p:spPr>
          <a:xfrm>
            <a:off x="1511643" y="3733120"/>
            <a:ext cx="967130" cy="312906"/>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a:t>
            </a:r>
            <a:r>
              <a:rPr lang="en-GB" spc="-10" dirty="0">
                <a:latin typeface="Times New Roman"/>
                <a:cs typeface="Times New Roman"/>
              </a:rPr>
              <a:t>ty</a:t>
            </a:r>
            <a:endParaRPr sz="2400" baseline="-22222" dirty="0">
              <a:latin typeface="Times New Roman"/>
              <a:cs typeface="Times New Roman"/>
            </a:endParaRPr>
          </a:p>
        </p:txBody>
      </p:sp>
      <p:cxnSp>
        <p:nvCxnSpPr>
          <p:cNvPr id="100" name="Straight Arrow Connector 99">
            <a:extLst>
              <a:ext uri="{FF2B5EF4-FFF2-40B4-BE49-F238E27FC236}">
                <a16:creationId xmlns:a16="http://schemas.microsoft.com/office/drawing/2014/main" id="{FD792093-B6B1-44A3-9039-94B0AD8F8B3D}"/>
              </a:ext>
            </a:extLst>
          </p:cNvPr>
          <p:cNvCxnSpPr>
            <a:cxnSpLocks/>
          </p:cNvCxnSpPr>
          <p:nvPr/>
        </p:nvCxnSpPr>
        <p:spPr bwMode="auto">
          <a:xfrm flipV="1">
            <a:off x="1950331" y="4046026"/>
            <a:ext cx="22863" cy="1676586"/>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1" name="Straight Arrow Connector 100">
            <a:extLst>
              <a:ext uri="{FF2B5EF4-FFF2-40B4-BE49-F238E27FC236}">
                <a16:creationId xmlns:a16="http://schemas.microsoft.com/office/drawing/2014/main" id="{7849AEC1-9C9A-6DB9-FF1B-1744B906FB89}"/>
              </a:ext>
            </a:extLst>
          </p:cNvPr>
          <p:cNvCxnSpPr>
            <a:cxnSpLocks/>
          </p:cNvCxnSpPr>
          <p:nvPr/>
        </p:nvCxnSpPr>
        <p:spPr bwMode="auto">
          <a:xfrm>
            <a:off x="3694059" y="4540821"/>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2" name="Straight Arrow Connector 101">
            <a:extLst>
              <a:ext uri="{FF2B5EF4-FFF2-40B4-BE49-F238E27FC236}">
                <a16:creationId xmlns:a16="http://schemas.microsoft.com/office/drawing/2014/main" id="{8944495C-3244-2398-5946-064209BBB09E}"/>
              </a:ext>
            </a:extLst>
          </p:cNvPr>
          <p:cNvCxnSpPr>
            <a:cxnSpLocks/>
          </p:cNvCxnSpPr>
          <p:nvPr/>
        </p:nvCxnSpPr>
        <p:spPr bwMode="auto">
          <a:xfrm>
            <a:off x="3582511" y="3713184"/>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 name="Straight Arrow Connector 102">
            <a:extLst>
              <a:ext uri="{FF2B5EF4-FFF2-40B4-BE49-F238E27FC236}">
                <a16:creationId xmlns:a16="http://schemas.microsoft.com/office/drawing/2014/main" id="{0A201152-E84C-8741-A111-675AB107FD55}"/>
              </a:ext>
            </a:extLst>
          </p:cNvPr>
          <p:cNvCxnSpPr>
            <a:cxnSpLocks/>
          </p:cNvCxnSpPr>
          <p:nvPr/>
        </p:nvCxnSpPr>
        <p:spPr bwMode="auto">
          <a:xfrm>
            <a:off x="2744787" y="5311626"/>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4" name="Straight Arrow Connector 103">
            <a:extLst>
              <a:ext uri="{FF2B5EF4-FFF2-40B4-BE49-F238E27FC236}">
                <a16:creationId xmlns:a16="http://schemas.microsoft.com/office/drawing/2014/main" id="{DB7BA501-2FE9-E53B-E43A-FC68686BCCE8}"/>
              </a:ext>
            </a:extLst>
          </p:cNvPr>
          <p:cNvCxnSpPr>
            <a:cxnSpLocks/>
          </p:cNvCxnSpPr>
          <p:nvPr/>
        </p:nvCxnSpPr>
        <p:spPr bwMode="auto">
          <a:xfrm>
            <a:off x="9118479" y="3741220"/>
            <a:ext cx="0" cy="371475"/>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865DDE0-339B-A4D7-123A-BC0CC394793E}"/>
                  </a:ext>
                </a:extLst>
              </p:cNvPr>
              <p:cNvSpPr txBox="1"/>
              <p:nvPr/>
            </p:nvSpPr>
            <p:spPr>
              <a:xfrm>
                <a:off x="9090941" y="3698064"/>
                <a:ext cx="436185" cy="369332"/>
              </a:xfrm>
              <a:prstGeom prst="rect">
                <a:avLst/>
              </a:prstGeom>
              <a:no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1</m:t>
                          </m:r>
                        </m:sub>
                      </m:sSub>
                    </m:oMath>
                  </m:oMathPara>
                </a14:m>
                <a:endParaRPr kumimoji="0" lang="en-GB" sz="1800" b="0" i="0" u="none" strike="noStrike" kern="0" cap="none" spc="-10" normalizeH="0" baseline="0" noProof="0" dirty="0">
                  <a:ln>
                    <a:noFill/>
                  </a:ln>
                  <a:solidFill>
                    <a:srgbClr val="FF0000"/>
                  </a:solidFill>
                  <a:effectLst/>
                  <a:uLnTx/>
                  <a:uFillTx/>
                  <a:latin typeface="Times New Roman"/>
                  <a:ea typeface="+mn-ea"/>
                  <a:cs typeface="Times New Roman"/>
                </a:endParaRPr>
              </a:p>
            </p:txBody>
          </p:sp>
        </mc:Choice>
        <mc:Fallback xmlns="">
          <p:sp>
            <p:nvSpPr>
              <p:cNvPr id="105" name="TextBox 104">
                <a:extLst>
                  <a:ext uri="{FF2B5EF4-FFF2-40B4-BE49-F238E27FC236}">
                    <a16:creationId xmlns:a16="http://schemas.microsoft.com/office/drawing/2014/main" id="{6865DDE0-339B-A4D7-123A-BC0CC394793E}"/>
                  </a:ext>
                </a:extLst>
              </p:cNvPr>
              <p:cNvSpPr txBox="1">
                <a:spLocks noRot="1" noChangeAspect="1" noMove="1" noResize="1" noEditPoints="1" noAdjustHandles="1" noChangeArrowheads="1" noChangeShapeType="1" noTextEdit="1"/>
              </p:cNvSpPr>
              <p:nvPr/>
            </p:nvSpPr>
            <p:spPr>
              <a:xfrm>
                <a:off x="9090941" y="3698064"/>
                <a:ext cx="436185" cy="369332"/>
              </a:xfrm>
              <a:prstGeom prst="rect">
                <a:avLst/>
              </a:prstGeom>
              <a:blipFill>
                <a:blip r:embed="rId20"/>
                <a:stretch>
                  <a:fillRect/>
                </a:stretch>
              </a:blipFill>
              <a:ln>
                <a:solidFill>
                  <a:schemeClr val="bg1"/>
                </a:solidFill>
              </a:ln>
            </p:spPr>
            <p:txBody>
              <a:bodyPr/>
              <a:lstStyle/>
              <a:p>
                <a:r>
                  <a:rPr lang="en-SE">
                    <a:noFill/>
                  </a:rPr>
                  <a:t> </a:t>
                </a:r>
              </a:p>
            </p:txBody>
          </p:sp>
        </mc:Fallback>
      </mc:AlternateContent>
      <p:sp>
        <p:nvSpPr>
          <p:cNvPr id="106" name="Rectangle 105">
            <a:extLst>
              <a:ext uri="{FF2B5EF4-FFF2-40B4-BE49-F238E27FC236}">
                <a16:creationId xmlns:a16="http://schemas.microsoft.com/office/drawing/2014/main" id="{749D9E74-9DF8-1C74-821C-450A97AF0800}"/>
              </a:ext>
            </a:extLst>
          </p:cNvPr>
          <p:cNvSpPr/>
          <p:nvPr/>
        </p:nvSpPr>
        <p:spPr bwMode="auto">
          <a:xfrm>
            <a:off x="9921783" y="4507711"/>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107" name="Rectangle 106">
            <a:extLst>
              <a:ext uri="{FF2B5EF4-FFF2-40B4-BE49-F238E27FC236}">
                <a16:creationId xmlns:a16="http://schemas.microsoft.com/office/drawing/2014/main" id="{47E776ED-D889-57E8-F90B-0460225703DB}"/>
              </a:ext>
            </a:extLst>
          </p:cNvPr>
          <p:cNvSpPr/>
          <p:nvPr/>
        </p:nvSpPr>
        <p:spPr bwMode="auto">
          <a:xfrm>
            <a:off x="10142537" y="5303136"/>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108" name="Rectangle 107">
            <a:extLst>
              <a:ext uri="{FF2B5EF4-FFF2-40B4-BE49-F238E27FC236}">
                <a16:creationId xmlns:a16="http://schemas.microsoft.com/office/drawing/2014/main" id="{164C9786-A843-E299-01CA-86986FDE32A2}"/>
              </a:ext>
            </a:extLst>
          </p:cNvPr>
          <p:cNvSpPr/>
          <p:nvPr/>
        </p:nvSpPr>
        <p:spPr bwMode="auto">
          <a:xfrm>
            <a:off x="4402406" y="4519555"/>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182095944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2632-1C03-1925-B307-D112E46F0D3B}"/>
              </a:ext>
            </a:extLst>
          </p:cNvPr>
          <p:cNvSpPr>
            <a:spLocks noGrp="1"/>
          </p:cNvSpPr>
          <p:nvPr>
            <p:ph type="title"/>
          </p:nvPr>
        </p:nvSpPr>
        <p:spPr/>
        <p:txBody>
          <a:bodyPr/>
          <a:lstStyle/>
          <a:p>
            <a:r>
              <a:rPr lang="en-GB" dirty="0"/>
              <a:t>PCP Example 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5E52EA-7ABA-E9F9-01F2-37E195543269}"/>
                  </a:ext>
                </a:extLst>
              </p:cNvPr>
              <p:cNvSpPr>
                <a:spLocks noGrp="1"/>
              </p:cNvSpPr>
              <p:nvPr>
                <p:ph idx="1"/>
              </p:nvPr>
            </p:nvSpPr>
            <p:spPr>
              <a:xfrm>
                <a:off x="812800" y="752726"/>
                <a:ext cx="10566400" cy="2878138"/>
              </a:xfrm>
            </p:spPr>
            <p:txBody>
              <a:bodyPr>
                <a:normAutofit fontScale="85000" lnSpcReduction="20000"/>
              </a:bodyPr>
              <a:lstStyle/>
              <a:p>
                <a:r>
                  <a:rPr lang="en-US" altLang="zh-CN" dirty="0">
                    <a:solidFill>
                      <a:srgbClr val="000000"/>
                    </a:solidFill>
                    <a:ea typeface="宋体" charset="-122"/>
                  </a:rPr>
                  <a:t>Four tasks with priority ordering </a:t>
                </a:r>
                <a14:m>
                  <m:oMath xmlns:m="http://schemas.openxmlformats.org/officeDocument/2006/math">
                    <m:sSub>
                      <m:sSubPr>
                        <m:ctrlPr>
                          <a:rPr lang="en-GB" altLang="zh-CN" b="0" i="1" smtClean="0">
                            <a:solidFill>
                              <a:srgbClr val="000000"/>
                            </a:solidFill>
                            <a:latin typeface="Cambria Math" panose="02040503050406030204" pitchFamily="18" charset="0"/>
                            <a:ea typeface="宋体" charset="-122"/>
                          </a:rPr>
                        </m:ctrlPr>
                      </m:sSubPr>
                      <m:e>
                        <m:r>
                          <a:rPr lang="en-GB" altLang="zh-CN" b="0" i="1" smtClean="0">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1</m:t>
                        </m:r>
                      </m:sub>
                    </m:sSub>
                    <m:r>
                      <a:rPr lang="en-GB" altLang="zh-CN" b="0" i="1" smtClean="0">
                        <a:solidFill>
                          <a:srgbClr val="000000"/>
                        </a:solidFill>
                        <a:latin typeface="Cambria Math" panose="02040503050406030204" pitchFamily="18" charset="0"/>
                        <a:ea typeface="宋体" charset="-122"/>
                      </a:rPr>
                      <m:t>=4</m:t>
                    </m:r>
                  </m:oMath>
                </a14:m>
                <a:r>
                  <a:rPr lang="en-US" altLang="zh-CN" dirty="0">
                    <a:solidFill>
                      <a:srgbClr val="000000"/>
                    </a:solidFill>
                    <a:ea typeface="宋体" charset="-122"/>
                  </a:rPr>
                  <a:t> (highest) to </a:t>
                </a:r>
                <a14:m>
                  <m:oMath xmlns:m="http://schemas.openxmlformats.org/officeDocument/2006/math">
                    <m:sSub>
                      <m:sSubPr>
                        <m:ctrlPr>
                          <a:rPr lang="en-GB" altLang="zh-CN" i="1">
                            <a:solidFill>
                              <a:srgbClr val="000000"/>
                            </a:solidFill>
                            <a:latin typeface="Cambria Math" panose="02040503050406030204" pitchFamily="18" charset="0"/>
                            <a:ea typeface="宋体" charset="-122"/>
                          </a:rPr>
                        </m:ctrlPr>
                      </m:sSubPr>
                      <m:e>
                        <m:r>
                          <a:rPr lang="en-GB" altLang="zh-CN" i="1">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2</m:t>
                        </m:r>
                      </m:sub>
                    </m:sSub>
                    <m:r>
                      <a:rPr lang="en-GB" altLang="zh-CN" i="1">
                        <a:solidFill>
                          <a:srgbClr val="000000"/>
                        </a:solidFill>
                        <a:latin typeface="Cambria Math" panose="02040503050406030204" pitchFamily="18" charset="0"/>
                        <a:ea typeface="宋体" charset="-122"/>
                      </a:rPr>
                      <m:t>=</m:t>
                    </m:r>
                    <m:r>
                      <a:rPr lang="en-GB" altLang="zh-CN" b="0" i="1" smtClean="0">
                        <a:solidFill>
                          <a:srgbClr val="000000"/>
                        </a:solidFill>
                        <a:latin typeface="Cambria Math" panose="02040503050406030204" pitchFamily="18" charset="0"/>
                        <a:ea typeface="宋体" charset="-122"/>
                      </a:rPr>
                      <m:t>3</m:t>
                    </m:r>
                  </m:oMath>
                </a14:m>
                <a:r>
                  <a:rPr lang="en-US" altLang="zh-CN" dirty="0">
                    <a:solidFill>
                      <a:srgbClr val="000000"/>
                    </a:solidFill>
                    <a:ea typeface="宋体" charset="-122"/>
                  </a:rPr>
                  <a:t>, </a:t>
                </a:r>
                <a14:m>
                  <m:oMath xmlns:m="http://schemas.openxmlformats.org/officeDocument/2006/math">
                    <m:sSub>
                      <m:sSubPr>
                        <m:ctrlPr>
                          <a:rPr lang="en-GB" altLang="zh-CN" i="1">
                            <a:solidFill>
                              <a:srgbClr val="000000"/>
                            </a:solidFill>
                            <a:latin typeface="Cambria Math" panose="02040503050406030204" pitchFamily="18" charset="0"/>
                            <a:ea typeface="宋体" charset="-122"/>
                          </a:rPr>
                        </m:ctrlPr>
                      </m:sSubPr>
                      <m:e>
                        <m:r>
                          <a:rPr lang="en-GB" altLang="zh-CN" i="1">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3</m:t>
                        </m:r>
                      </m:sub>
                    </m:sSub>
                    <m:r>
                      <a:rPr lang="en-GB" altLang="zh-CN" i="1">
                        <a:solidFill>
                          <a:srgbClr val="000000"/>
                        </a:solidFill>
                        <a:latin typeface="Cambria Math" panose="02040503050406030204" pitchFamily="18" charset="0"/>
                        <a:ea typeface="宋体" charset="-122"/>
                      </a:rPr>
                      <m:t>=</m:t>
                    </m:r>
                    <m:r>
                      <a:rPr lang="en-GB" altLang="zh-CN" b="0" i="1" smtClean="0">
                        <a:solidFill>
                          <a:srgbClr val="000000"/>
                        </a:solidFill>
                        <a:latin typeface="Cambria Math" panose="02040503050406030204" pitchFamily="18" charset="0"/>
                        <a:ea typeface="宋体" charset="-122"/>
                      </a:rPr>
                      <m:t>2</m:t>
                    </m:r>
                  </m:oMath>
                </a14:m>
                <a:r>
                  <a:rPr lang="en-US" altLang="zh-CN" dirty="0">
                    <a:solidFill>
                      <a:srgbClr val="000000"/>
                    </a:solidFill>
                    <a:ea typeface="宋体" charset="-122"/>
                  </a:rPr>
                  <a:t>, </a:t>
                </a:r>
                <a14:m>
                  <m:oMath xmlns:m="http://schemas.openxmlformats.org/officeDocument/2006/math">
                    <m:sSub>
                      <m:sSubPr>
                        <m:ctrlPr>
                          <a:rPr lang="en-GB" altLang="zh-CN" b="0" i="1" smtClean="0">
                            <a:solidFill>
                              <a:srgbClr val="000000"/>
                            </a:solidFill>
                            <a:latin typeface="Cambria Math" panose="02040503050406030204" pitchFamily="18" charset="0"/>
                            <a:ea typeface="宋体" charset="-122"/>
                          </a:rPr>
                        </m:ctrlPr>
                      </m:sSubPr>
                      <m:e>
                        <m:r>
                          <a:rPr lang="en-GB" altLang="zh-CN" b="0" i="1" smtClean="0">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4</m:t>
                        </m:r>
                      </m:sub>
                    </m:sSub>
                    <m:r>
                      <a:rPr lang="en-GB" altLang="zh-CN" b="0" i="1" smtClean="0">
                        <a:solidFill>
                          <a:srgbClr val="000000"/>
                        </a:solidFill>
                        <a:latin typeface="Cambria Math" panose="02040503050406030204" pitchFamily="18" charset="0"/>
                        <a:ea typeface="宋体" charset="-122"/>
                      </a:rPr>
                      <m:t>=1</m:t>
                    </m:r>
                  </m:oMath>
                </a14:m>
                <a:r>
                  <a:rPr lang="en-US" altLang="zh-CN" dirty="0">
                    <a:solidFill>
                      <a:srgbClr val="000000"/>
                    </a:solidFill>
                    <a:ea typeface="宋体" charset="-122"/>
                  </a:rPr>
                  <a:t> (lowest) and two semaphores s</a:t>
                </a:r>
                <a:r>
                  <a:rPr lang="en-US" altLang="zh-CN" baseline="-25000" dirty="0">
                    <a:solidFill>
                      <a:srgbClr val="000000"/>
                    </a:solidFill>
                    <a:ea typeface="宋体" charset="-122"/>
                  </a:rPr>
                  <a:t>1</a:t>
                </a:r>
                <a:r>
                  <a:rPr lang="en-US" altLang="zh-CN" dirty="0">
                    <a:solidFill>
                      <a:srgbClr val="000000"/>
                    </a:solidFill>
                    <a:ea typeface="宋体" charset="-122"/>
                  </a:rPr>
                  <a:t>, s</a:t>
                </a:r>
                <a:r>
                  <a:rPr lang="en-US" altLang="zh-CN" baseline="-25000" dirty="0">
                    <a:solidFill>
                      <a:srgbClr val="000000"/>
                    </a:solidFill>
                    <a:ea typeface="宋体" charset="-122"/>
                  </a:rPr>
                  <a:t>2</a:t>
                </a:r>
              </a:p>
              <a:p>
                <a:pPr lvl="1"/>
                <a14:m>
                  <m:oMath xmlns:m="http://schemas.openxmlformats.org/officeDocument/2006/math">
                    <m:r>
                      <a:rPr lang="en-GB" b="0" i="1" smtClean="0">
                        <a:latin typeface="Cambria Math" panose="02040503050406030204" pitchFamily="18" charset="0"/>
                      </a:rPr>
                      <m:t>𝐶</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𝑗</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𝑗</m:t>
                            </m:r>
                          </m:sub>
                        </m:sSub>
                        <m:r>
                          <a:rPr lang="en-GB" i="1">
                            <a:latin typeface="Cambria Math" panose="02040503050406030204" pitchFamily="18" charset="0"/>
                          </a:rPr>
                          <m:t> </m:t>
                        </m:r>
                        <m:r>
                          <m:rPr>
                            <m:sty m:val="p"/>
                          </m:rPr>
                          <a:rPr lang="en-GB">
                            <a:latin typeface="Cambria Math" panose="02040503050406030204" pitchFamily="18" charset="0"/>
                          </a:rPr>
                          <m:t>uses</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1</m:t>
                            </m:r>
                          </m:sub>
                        </m:sSub>
                        <m:r>
                          <a:rPr lang="en-GB" i="1">
                            <a:latin typeface="Cambria Math" panose="02040503050406030204" pitchFamily="18" charset="0"/>
                          </a:rPr>
                          <m:t>}</m:t>
                        </m:r>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4</m:t>
                            </m:r>
                          </m:sub>
                        </m:sSub>
                        <m:r>
                          <a:rPr lang="en-GB" i="1">
                            <a:latin typeface="Cambria Math" panose="02040503050406030204" pitchFamily="18" charset="0"/>
                          </a:rPr>
                          <m:t>}</m:t>
                        </m:r>
                      </m:e>
                    </m:func>
                    <m:r>
                      <a:rPr lang="en-GB" b="0" i="1" smtClean="0">
                        <a:latin typeface="Cambria Math" panose="02040503050406030204" pitchFamily="18" charset="0"/>
                      </a:rPr>
                      <m:t>=4</m:t>
                    </m:r>
                  </m:oMath>
                </a14:m>
                <a:endParaRPr lang="en-US" altLang="zh-CN" dirty="0">
                  <a:solidFill>
                    <a:srgbClr val="000000"/>
                  </a:solidFill>
                  <a:ea typeface="宋体" charset="-122"/>
                </a:endParaRPr>
              </a:p>
              <a:p>
                <a:pPr lvl="1"/>
                <a14:m>
                  <m:oMath xmlns:m="http://schemas.openxmlformats.org/officeDocument/2006/math">
                    <m:r>
                      <a:rPr lang="en-GB" b="0" i="1" smtClean="0">
                        <a:latin typeface="Cambria Math" panose="02040503050406030204" pitchFamily="18" charset="0"/>
                      </a:rPr>
                      <m:t>𝐶</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2</m:t>
                            </m:r>
                          </m:sub>
                        </m:sSub>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𝑗</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𝑗</m:t>
                            </m:r>
                          </m:sub>
                        </m:sSub>
                        <m:r>
                          <a:rPr lang="en-GB" i="1">
                            <a:latin typeface="Cambria Math" panose="02040503050406030204" pitchFamily="18" charset="0"/>
                          </a:rPr>
                          <m:t> </m:t>
                        </m:r>
                        <m:r>
                          <m:rPr>
                            <m:sty m:val="p"/>
                          </m:rPr>
                          <a:rPr lang="en-GB">
                            <a:latin typeface="Cambria Math" panose="02040503050406030204" pitchFamily="18" charset="0"/>
                          </a:rPr>
                          <m:t>uses</m:t>
                        </m:r>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2</m:t>
                            </m:r>
                          </m:sub>
                        </m:sSub>
                        <m:r>
                          <a:rPr lang="en-GB" i="1">
                            <a:latin typeface="Cambria Math" panose="02040503050406030204" pitchFamily="18" charset="0"/>
                          </a:rPr>
                          <m:t>}</m:t>
                        </m:r>
                      </m:e>
                    </m:func>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3</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4</m:t>
                            </m:r>
                          </m:sub>
                        </m:sSub>
                        <m:r>
                          <a:rPr lang="en-GB" i="1">
                            <a:latin typeface="Cambria Math" panose="02040503050406030204" pitchFamily="18" charset="0"/>
                          </a:rPr>
                          <m:t>}</m:t>
                        </m:r>
                      </m:e>
                    </m:func>
                    <m:r>
                      <a:rPr lang="en-GB" b="0" i="1" smtClean="0">
                        <a:latin typeface="Cambria Math" panose="02040503050406030204" pitchFamily="18" charset="0"/>
                      </a:rPr>
                      <m:t>=3</m:t>
                    </m:r>
                  </m:oMath>
                </a14:m>
                <a:endParaRPr lang="en-US" altLang="zh-CN" dirty="0">
                  <a:solidFill>
                    <a:srgbClr val="000000"/>
                  </a:solidFill>
                  <a:ea typeface="宋体" charset="-122"/>
                </a:endParaRPr>
              </a:p>
              <a:p>
                <a:r>
                  <a:rPr lang="en-US" altLang="zh-CN" dirty="0">
                    <a:solidFill>
                      <a:srgbClr val="000000"/>
                    </a:solidFill>
                    <a:ea typeface="宋体" charset="-122"/>
                  </a:rPr>
                  <a:t>When </a:t>
                </a:r>
                <a:r>
                  <a:rPr lang="el-GR" kern="100" dirty="0">
                    <a:latin typeface="Code2000"/>
                    <a:ea typeface="宋体"/>
                    <a:cs typeface="Times New Roman"/>
                  </a:rPr>
                  <a:t>τ</a:t>
                </a:r>
                <a:r>
                  <a:rPr lang="en-US" altLang="zh-CN" baseline="-25000" dirty="0">
                    <a:solidFill>
                      <a:srgbClr val="000000"/>
                    </a:solidFill>
                    <a:ea typeface="宋体" charset="-122"/>
                  </a:rPr>
                  <a:t>4</a:t>
                </a:r>
                <a:r>
                  <a:rPr lang="en-US" altLang="zh-CN" dirty="0">
                    <a:solidFill>
                      <a:srgbClr val="000000"/>
                    </a:solidFill>
                    <a:ea typeface="宋体" charset="-122"/>
                  </a:rPr>
                  <a:t> is holding s</a:t>
                </a:r>
                <a:r>
                  <a:rPr lang="en-US" altLang="zh-CN" baseline="-25000" dirty="0">
                    <a:solidFill>
                      <a:srgbClr val="000000"/>
                    </a:solidFill>
                    <a:ea typeface="宋体" charset="-122"/>
                  </a:rPr>
                  <a:t>2</a:t>
                </a:r>
                <a:r>
                  <a:rPr lang="en-US" altLang="zh-CN" dirty="0">
                    <a:solidFill>
                      <a:srgbClr val="000000"/>
                    </a:solidFill>
                    <a:ea typeface="宋体" charset="-122"/>
                  </a:rPr>
                  <a:t>, </a:t>
                </a:r>
                <a:r>
                  <a:rPr lang="el-GR" kern="100" dirty="0">
                    <a:latin typeface="Code2000"/>
                    <a:ea typeface="宋体"/>
                    <a:cs typeface="Times New Roman"/>
                  </a:rPr>
                  <a:t>τ</a:t>
                </a:r>
                <a:r>
                  <a:rPr lang="en-US" altLang="zh-CN" baseline="-25000" dirty="0">
                    <a:solidFill>
                      <a:srgbClr val="000000"/>
                    </a:solidFill>
                    <a:ea typeface="宋体" charset="-122"/>
                  </a:rPr>
                  <a:t>2</a:t>
                </a:r>
                <a:r>
                  <a:rPr lang="en-US" altLang="zh-CN" dirty="0">
                    <a:solidFill>
                      <a:srgbClr val="000000"/>
                    </a:solidFill>
                    <a:ea typeface="宋体" charset="-122"/>
                  </a:rPr>
                  <a:t> cannot lock s</a:t>
                </a:r>
                <a:r>
                  <a:rPr lang="en-US" altLang="zh-CN" baseline="-25000" dirty="0">
                    <a:solidFill>
                      <a:srgbClr val="000000"/>
                    </a:solidFill>
                    <a:ea typeface="宋体" charset="-122"/>
                  </a:rPr>
                  <a:t>1</a:t>
                </a:r>
                <a:r>
                  <a:rPr lang="en-US" altLang="zh-CN" dirty="0">
                    <a:solidFill>
                      <a:srgbClr val="000000"/>
                    </a:solidFill>
                    <a:ea typeface="宋体" charset="-122"/>
                  </a:rPr>
                  <a:t>, since </a:t>
                </a:r>
                <a14:m>
                  <m:oMath xmlns:m="http://schemas.openxmlformats.org/officeDocument/2006/math">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P</m:t>
                        </m:r>
                      </m:e>
                      <m:sub>
                        <m:r>
                          <a:rPr lang="en-GB" sz="2400" b="0" i="0" smtClean="0">
                            <a:latin typeface="Cambria Math" panose="02040503050406030204" pitchFamily="18" charset="0"/>
                          </a:rPr>
                          <m:t>2</m:t>
                        </m:r>
                      </m:sub>
                    </m:sSub>
                    <m:r>
                      <a:rPr lang="en-GB" sz="2400" b="0" i="0" smtClean="0">
                        <a:latin typeface="Cambria Math" panose="02040503050406030204" pitchFamily="18" charset="0"/>
                      </a:rPr>
                      <m:t>=3</m:t>
                    </m:r>
                    <m:r>
                      <a:rPr lang="en-GB" sz="2400" b="0" i="1" smtClean="0">
                        <a:latin typeface="Cambria Math" panose="02040503050406030204" pitchFamily="18" charset="0"/>
                      </a:rPr>
                      <m:t>≤</m:t>
                    </m:r>
                    <m:r>
                      <a:rPr lang="en-GB" sz="2400" b="0" i="1" smtClean="0">
                        <a:latin typeface="Cambria Math" panose="02040503050406030204" pitchFamily="18" charset="0"/>
                      </a:rPr>
                      <m:t>𝐶</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𝑠</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=3</m:t>
                    </m:r>
                  </m:oMath>
                </a14:m>
                <a:r>
                  <a:rPr lang="en-US" altLang="zh-CN" dirty="0">
                    <a:solidFill>
                      <a:srgbClr val="000000"/>
                    </a:solidFill>
                    <a:ea typeface="宋体" charset="-122"/>
                  </a:rPr>
                  <a:t> </a:t>
                </a:r>
                <a:r>
                  <a:rPr lang="en-GB" dirty="0"/>
                  <a:t>(ceiling blocking)</a:t>
                </a:r>
                <a:endParaRPr lang="en-US" altLang="zh-CN" dirty="0">
                  <a:solidFill>
                    <a:srgbClr val="000000"/>
                  </a:solidFill>
                  <a:ea typeface="宋体" charset="-122"/>
                </a:endParaRPr>
              </a:p>
              <a:p>
                <a:pPr lvl="1"/>
                <a:r>
                  <a:rPr lang="en-GB" dirty="0"/>
                  <a:t>Ceiling blocking </a:t>
                </a:r>
                <a:r>
                  <a:rPr lang="en-GB" dirty="0">
                    <a:solidFill>
                      <a:schemeClr val="tx1"/>
                    </a:solidFill>
                  </a:rPr>
                  <a:t>is “preventive blocking”, since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2</m:t>
                        </m:r>
                      </m:sub>
                    </m:sSub>
                  </m:oMath>
                </a14:m>
                <a:r>
                  <a:rPr lang="en-GB" dirty="0">
                    <a:solidFill>
                      <a:schemeClr val="tx1"/>
                    </a:solidFill>
                  </a:rPr>
                  <a:t> is blocked by </a:t>
                </a:r>
                <a14:m>
                  <m:oMath xmlns:m="http://schemas.openxmlformats.org/officeDocument/2006/math">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4</m:t>
                        </m:r>
                      </m:sub>
                    </m:sSub>
                  </m:oMath>
                </a14:m>
                <a:r>
                  <a:rPr lang="en-GB" dirty="0">
                    <a:solidFill>
                      <a:schemeClr val="tx1"/>
                    </a:solidFill>
                  </a:rPr>
                  <a:t>, even though </a:t>
                </a:r>
                <a:r>
                  <a:rPr lang="el-GR" kern="100" dirty="0">
                    <a:latin typeface="Code2000"/>
                    <a:ea typeface="宋体"/>
                    <a:cs typeface="Times New Roman"/>
                  </a:rPr>
                  <a:t>τ</a:t>
                </a:r>
                <a:r>
                  <a:rPr lang="en-US" altLang="zh-CN" baseline="-25000" dirty="0">
                    <a:solidFill>
                      <a:srgbClr val="000000"/>
                    </a:solidFill>
                    <a:ea typeface="宋体" charset="-122"/>
                  </a:rPr>
                  <a:t>2</a:t>
                </a:r>
                <a:r>
                  <a:rPr lang="en-US" altLang="zh-CN" dirty="0">
                    <a:solidFill>
                      <a:srgbClr val="000000"/>
                    </a:solidFill>
                    <a:ea typeface="宋体" charset="-122"/>
                  </a:rPr>
                  <a:t> tries to lock</a:t>
                </a:r>
                <a:r>
                  <a:rPr lang="en-GB" dirty="0">
                    <a:solidFill>
                      <a:schemeClr val="tx1"/>
                    </a:solidFill>
                  </a:rPr>
                  <a:t> </a:t>
                </a:r>
                <a:r>
                  <a:rPr lang="en-US" altLang="zh-CN" dirty="0">
                    <a:solidFill>
                      <a:srgbClr val="000000"/>
                    </a:solidFill>
                    <a:ea typeface="宋体" charset="-122"/>
                  </a:rPr>
                  <a:t>s</a:t>
                </a:r>
                <a:r>
                  <a:rPr lang="en-US" altLang="zh-CN" baseline="-25000" dirty="0">
                    <a:solidFill>
                      <a:srgbClr val="000000"/>
                    </a:solidFill>
                    <a:ea typeface="宋体" charset="-122"/>
                  </a:rPr>
                  <a:t>1</a:t>
                </a:r>
                <a:r>
                  <a:rPr lang="en-GB" dirty="0">
                    <a:solidFill>
                      <a:schemeClr val="tx1"/>
                    </a:solidFill>
                  </a:rPr>
                  <a:t> which is free. </a:t>
                </a:r>
                <a:r>
                  <a:rPr lang="en-US" altLang="zh-CN" dirty="0">
                    <a:solidFill>
                      <a:srgbClr val="000000"/>
                    </a:solidFill>
                    <a:ea typeface="宋体" charset="-122"/>
                  </a:rPr>
                  <a:t>This prevents any potential deadlocks in the future, when </a:t>
                </a:r>
                <a:r>
                  <a:rPr lang="el-GR" kern="100" dirty="0">
                    <a:latin typeface="Code2000"/>
                    <a:ea typeface="宋体"/>
                    <a:cs typeface="Times New Roman"/>
                  </a:rPr>
                  <a:t>τ</a:t>
                </a:r>
                <a:r>
                  <a:rPr lang="en-US" altLang="zh-CN" baseline="-25000" dirty="0">
                    <a:solidFill>
                      <a:srgbClr val="000000"/>
                    </a:solidFill>
                    <a:ea typeface="宋体" charset="-122"/>
                  </a:rPr>
                  <a:t>2</a:t>
                </a:r>
                <a:r>
                  <a:rPr lang="en-US" altLang="zh-CN" dirty="0">
                    <a:solidFill>
                      <a:srgbClr val="000000"/>
                    </a:solidFill>
                    <a:ea typeface="宋体" charset="-122"/>
                  </a:rPr>
                  <a:t>, </a:t>
                </a:r>
                <a:r>
                  <a:rPr lang="el-GR" kern="100" dirty="0">
                    <a:latin typeface="Code2000"/>
                    <a:ea typeface="宋体"/>
                    <a:cs typeface="Times New Roman"/>
                  </a:rPr>
                  <a:t>τ</a:t>
                </a:r>
                <a:r>
                  <a:rPr lang="en-US" altLang="zh-CN" baseline="-25000" dirty="0">
                    <a:solidFill>
                      <a:srgbClr val="000000"/>
                    </a:solidFill>
                    <a:ea typeface="宋体" charset="-122"/>
                  </a:rPr>
                  <a:t>4 </a:t>
                </a:r>
                <a:r>
                  <a:rPr lang="en-US" altLang="zh-CN" dirty="0">
                    <a:solidFill>
                      <a:srgbClr val="000000"/>
                    </a:solidFill>
                    <a:ea typeface="宋体" charset="-122"/>
                  </a:rPr>
                  <a:t>each holds one of semaphores s</a:t>
                </a:r>
                <a:r>
                  <a:rPr lang="en-US" altLang="zh-CN" baseline="-25000" dirty="0">
                    <a:solidFill>
                      <a:srgbClr val="000000"/>
                    </a:solidFill>
                    <a:ea typeface="宋体" charset="-122"/>
                  </a:rPr>
                  <a:t>1</a:t>
                </a:r>
                <a:r>
                  <a:rPr lang="en-US" altLang="zh-CN" dirty="0">
                    <a:solidFill>
                      <a:srgbClr val="000000"/>
                    </a:solidFill>
                    <a:ea typeface="宋体" charset="-122"/>
                  </a:rPr>
                  <a:t>, s</a:t>
                </a:r>
                <a:r>
                  <a:rPr lang="en-US" altLang="zh-CN" baseline="-25000" dirty="0">
                    <a:solidFill>
                      <a:srgbClr val="000000"/>
                    </a:solidFill>
                    <a:ea typeface="宋体" charset="-122"/>
                  </a:rPr>
                  <a:t>2</a:t>
                </a:r>
                <a:r>
                  <a:rPr lang="en-US" altLang="zh-CN" dirty="0">
                    <a:solidFill>
                      <a:srgbClr val="000000"/>
                    </a:solidFill>
                    <a:ea typeface="宋体" charset="-122"/>
                  </a:rPr>
                  <a:t> and requests the other</a:t>
                </a:r>
              </a:p>
              <a:p>
                <a:r>
                  <a:rPr lang="en-US" altLang="zh-CN" dirty="0">
                    <a:solidFill>
                      <a:srgbClr val="000000"/>
                    </a:solidFill>
                    <a:ea typeface="宋体" charset="-122"/>
                  </a:rPr>
                  <a:t>When </a:t>
                </a:r>
                <a:r>
                  <a:rPr lang="el-GR" kern="100" dirty="0">
                    <a:latin typeface="Code2000"/>
                    <a:ea typeface="宋体"/>
                    <a:cs typeface="Times New Roman"/>
                  </a:rPr>
                  <a:t>τ</a:t>
                </a:r>
                <a:r>
                  <a:rPr lang="en-US" altLang="zh-CN" baseline="-25000" dirty="0">
                    <a:solidFill>
                      <a:srgbClr val="000000"/>
                    </a:solidFill>
                    <a:ea typeface="宋体" charset="-122"/>
                  </a:rPr>
                  <a:t>4</a:t>
                </a:r>
                <a:r>
                  <a:rPr lang="en-US" altLang="zh-CN" dirty="0">
                    <a:solidFill>
                      <a:srgbClr val="000000"/>
                    </a:solidFill>
                    <a:ea typeface="宋体" charset="-122"/>
                  </a:rPr>
                  <a:t> is holding s</a:t>
                </a:r>
                <a:r>
                  <a:rPr lang="en-US" altLang="zh-CN" baseline="-25000" dirty="0">
                    <a:solidFill>
                      <a:srgbClr val="000000"/>
                    </a:solidFill>
                    <a:ea typeface="宋体" charset="-122"/>
                  </a:rPr>
                  <a:t>2</a:t>
                </a:r>
                <a:r>
                  <a:rPr lang="en-US" altLang="zh-CN" dirty="0">
                    <a:solidFill>
                      <a:srgbClr val="000000"/>
                    </a:solidFill>
                    <a:ea typeface="宋体" charset="-122"/>
                  </a:rPr>
                  <a:t>, </a:t>
                </a:r>
                <a:r>
                  <a:rPr lang="el-GR" kern="100" dirty="0">
                    <a:latin typeface="Code2000"/>
                    <a:ea typeface="宋体"/>
                    <a:cs typeface="Times New Roman"/>
                  </a:rPr>
                  <a:t>τ</a:t>
                </a:r>
                <a:r>
                  <a:rPr lang="en-US" altLang="zh-CN" baseline="-25000" dirty="0">
                    <a:solidFill>
                      <a:srgbClr val="000000"/>
                    </a:solidFill>
                    <a:ea typeface="宋体" charset="-122"/>
                  </a:rPr>
                  <a:t>1</a:t>
                </a:r>
                <a:r>
                  <a:rPr lang="en-US" altLang="zh-CN" dirty="0">
                    <a:solidFill>
                      <a:srgbClr val="000000"/>
                    </a:solidFill>
                    <a:ea typeface="宋体" charset="-122"/>
                  </a:rPr>
                  <a:t> can lock s</a:t>
                </a:r>
                <a:r>
                  <a:rPr lang="en-US" altLang="zh-CN" baseline="-25000" dirty="0">
                    <a:solidFill>
                      <a:srgbClr val="000000"/>
                    </a:solidFill>
                    <a:ea typeface="宋体" charset="-122"/>
                  </a:rPr>
                  <a:t>1</a:t>
                </a:r>
                <a:r>
                  <a:rPr lang="en-US" altLang="zh-CN" dirty="0">
                    <a:solidFill>
                      <a:srgbClr val="000000"/>
                    </a:solidFill>
                    <a:ea typeface="宋体" charset="-122"/>
                  </a:rPr>
                  <a:t>, since </a:t>
                </a:r>
                <a14:m>
                  <m:oMath xmlns:m="http://schemas.openxmlformats.org/officeDocument/2006/math">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P</m:t>
                        </m:r>
                      </m:e>
                      <m:sub>
                        <m:r>
                          <a:rPr lang="en-GB" sz="2400" b="0" i="0" smtClean="0">
                            <a:latin typeface="Cambria Math" panose="02040503050406030204" pitchFamily="18" charset="0"/>
                          </a:rPr>
                          <m:t>1</m:t>
                        </m:r>
                      </m:sub>
                    </m:sSub>
                    <m:r>
                      <a:rPr lang="en-GB" sz="2400" b="0" i="1" smtClean="0">
                        <a:latin typeface="Cambria Math" panose="02040503050406030204" pitchFamily="18" charset="0"/>
                      </a:rPr>
                      <m:t>=4&gt;</m:t>
                    </m:r>
                    <m:r>
                      <a:rPr lang="en-GB" sz="2400" b="0" i="1" smtClean="0">
                        <a:latin typeface="Cambria Math" panose="02040503050406030204" pitchFamily="18" charset="0"/>
                      </a:rPr>
                      <m:t>𝐶</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𝑠</m:t>
                            </m:r>
                          </m:e>
                          <m:sub>
                            <m:r>
                              <a:rPr lang="en-GB" sz="2400" b="0" i="1" smtClean="0">
                                <a:latin typeface="Cambria Math" panose="02040503050406030204" pitchFamily="18" charset="0"/>
                              </a:rPr>
                              <m:t>2</m:t>
                            </m:r>
                          </m:sub>
                        </m:sSub>
                      </m:e>
                    </m:d>
                    <m:r>
                      <a:rPr lang="en-GB" sz="2400" b="0" i="1" smtClean="0">
                        <a:latin typeface="Cambria Math" panose="02040503050406030204" pitchFamily="18" charset="0"/>
                      </a:rPr>
                      <m:t>=</m:t>
                    </m:r>
                    <m:r>
                      <a:rPr lang="en-GB" b="0" i="1" smtClean="0">
                        <a:latin typeface="Cambria Math" panose="02040503050406030204" pitchFamily="18" charset="0"/>
                      </a:rPr>
                      <m:t>3</m:t>
                    </m:r>
                  </m:oMath>
                </a14:m>
                <a:endParaRPr lang="en-US" altLang="zh-CN" dirty="0">
                  <a:solidFill>
                    <a:srgbClr val="000000"/>
                  </a:solidFill>
                  <a:ea typeface="宋体" charset="-122"/>
                </a:endParaRPr>
              </a:p>
              <a:p>
                <a:pPr lvl="1"/>
                <a:r>
                  <a:rPr lang="en-US" altLang="zh-CN" dirty="0">
                    <a:solidFill>
                      <a:srgbClr val="000000"/>
                    </a:solidFill>
                    <a:ea typeface="宋体" charset="-122"/>
                  </a:rPr>
                  <a:t>Since </a:t>
                </a:r>
                <a:r>
                  <a:rPr lang="el-GR" kern="100" dirty="0">
                    <a:latin typeface="Code2000"/>
                    <a:ea typeface="宋体"/>
                    <a:cs typeface="Times New Roman"/>
                  </a:rPr>
                  <a:t>τ</a:t>
                </a:r>
                <a:r>
                  <a:rPr lang="en-US" altLang="zh-CN" baseline="-25000" dirty="0">
                    <a:solidFill>
                      <a:srgbClr val="000000"/>
                    </a:solidFill>
                    <a:ea typeface="宋体" charset="-122"/>
                  </a:rPr>
                  <a:t>1</a:t>
                </a:r>
                <a:r>
                  <a:rPr lang="en-US" altLang="zh-CN" dirty="0">
                    <a:solidFill>
                      <a:srgbClr val="000000"/>
                    </a:solidFill>
                    <a:ea typeface="宋体" charset="-122"/>
                  </a:rPr>
                  <a:t> requires s</a:t>
                </a:r>
                <a:r>
                  <a:rPr lang="en-US" altLang="zh-CN" baseline="-25000" dirty="0">
                    <a:solidFill>
                      <a:srgbClr val="000000"/>
                    </a:solidFill>
                    <a:ea typeface="宋体" charset="-122"/>
                  </a:rPr>
                  <a:t>1 </a:t>
                </a:r>
                <a:r>
                  <a:rPr lang="en-US" altLang="zh-CN" dirty="0">
                    <a:solidFill>
                      <a:srgbClr val="000000"/>
                    </a:solidFill>
                    <a:ea typeface="宋体" charset="-122"/>
                  </a:rPr>
                  <a:t>only, deadlock is impossible since there is no cyclic dependency</a:t>
                </a:r>
                <a:endParaRPr lang="en-SE" dirty="0"/>
              </a:p>
            </p:txBody>
          </p:sp>
        </mc:Choice>
        <mc:Fallback xmlns="">
          <p:sp>
            <p:nvSpPr>
              <p:cNvPr id="3" name="Content Placeholder 2">
                <a:extLst>
                  <a:ext uri="{FF2B5EF4-FFF2-40B4-BE49-F238E27FC236}">
                    <a16:creationId xmlns:a16="http://schemas.microsoft.com/office/drawing/2014/main" id="{8C5E52EA-7ABA-E9F9-01F2-37E195543269}"/>
                  </a:ext>
                </a:extLst>
              </p:cNvPr>
              <p:cNvSpPr>
                <a:spLocks noGrp="1" noRot="1" noChangeAspect="1" noMove="1" noResize="1" noEditPoints="1" noAdjustHandles="1" noChangeArrowheads="1" noChangeShapeType="1" noTextEdit="1"/>
              </p:cNvSpPr>
              <p:nvPr>
                <p:ph idx="1"/>
              </p:nvPr>
            </p:nvSpPr>
            <p:spPr>
              <a:xfrm>
                <a:off x="812800" y="752726"/>
                <a:ext cx="10566400" cy="2878138"/>
              </a:xfrm>
              <a:blipFill>
                <a:blip r:embed="rId2"/>
                <a:stretch>
                  <a:fillRect l="-750" t="-4651" r="-461" b="-4017"/>
                </a:stretch>
              </a:blipFill>
            </p:spPr>
            <p:txBody>
              <a:bodyPr/>
              <a:lstStyle/>
              <a:p>
                <a:r>
                  <a:rPr lang="en-SE">
                    <a:noFill/>
                  </a:rPr>
                  <a:t> </a:t>
                </a:r>
              </a:p>
            </p:txBody>
          </p:sp>
        </mc:Fallback>
      </mc:AlternateContent>
      <p:sp>
        <p:nvSpPr>
          <p:cNvPr id="4" name="Oval 4">
            <a:extLst>
              <a:ext uri="{FF2B5EF4-FFF2-40B4-BE49-F238E27FC236}">
                <a16:creationId xmlns:a16="http://schemas.microsoft.com/office/drawing/2014/main" id="{14401649-69F3-9615-57D7-C9CF22A9B26E}"/>
              </a:ext>
            </a:extLst>
          </p:cNvPr>
          <p:cNvSpPr>
            <a:spLocks noChangeArrowheads="1"/>
          </p:cNvSpPr>
          <p:nvPr/>
        </p:nvSpPr>
        <p:spPr bwMode="auto">
          <a:xfrm>
            <a:off x="3386137" y="3630864"/>
            <a:ext cx="998538" cy="922337"/>
          </a:xfrm>
          <a:prstGeom prst="ellipse">
            <a:avLst/>
          </a:prstGeom>
          <a:solidFill>
            <a:srgbClr val="ECD882"/>
          </a:solidFill>
          <a:ln w="9525">
            <a:solidFill>
              <a:srgbClr val="40458C"/>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s</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1</a:t>
            </a:r>
          </a:p>
        </p:txBody>
      </p:sp>
      <p:sp>
        <p:nvSpPr>
          <p:cNvPr id="5" name="Oval 6">
            <a:extLst>
              <a:ext uri="{FF2B5EF4-FFF2-40B4-BE49-F238E27FC236}">
                <a16:creationId xmlns:a16="http://schemas.microsoft.com/office/drawing/2014/main" id="{EEFAB8B1-350D-E2F3-6B7C-6897B543686A}"/>
              </a:ext>
            </a:extLst>
          </p:cNvPr>
          <p:cNvSpPr>
            <a:spLocks noChangeArrowheads="1"/>
          </p:cNvSpPr>
          <p:nvPr/>
        </p:nvSpPr>
        <p:spPr bwMode="auto">
          <a:xfrm>
            <a:off x="8301037" y="3630864"/>
            <a:ext cx="998538" cy="922337"/>
          </a:xfrm>
          <a:prstGeom prst="ellipse">
            <a:avLst/>
          </a:prstGeom>
          <a:solidFill>
            <a:srgbClr val="ECD882"/>
          </a:solidFill>
          <a:ln w="9525">
            <a:solidFill>
              <a:srgbClr val="40458C"/>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Tahoma" pitchFamily="34" charset="0"/>
                <a:ea typeface="宋体" charset="-122"/>
                <a:cs typeface="+mn-cs"/>
              </a:rPr>
              <a:t>s</a:t>
            </a:r>
            <a:r>
              <a:rPr kumimoji="0" lang="en-US" altLang="zh-CN" sz="2400" b="0" i="0" u="none" strike="noStrike" kern="0" cap="none" spc="0" normalizeH="0" baseline="-25000" noProof="0">
                <a:ln>
                  <a:noFill/>
                </a:ln>
                <a:solidFill>
                  <a:srgbClr val="000000"/>
                </a:solidFill>
                <a:effectLst/>
                <a:uLnTx/>
                <a:uFillTx/>
                <a:latin typeface="Tahoma" pitchFamily="34" charset="0"/>
                <a:ea typeface="宋体" charset="-122"/>
                <a:cs typeface="+mn-cs"/>
              </a:rPr>
              <a:t>2</a:t>
            </a:r>
          </a:p>
        </p:txBody>
      </p:sp>
      <p:sp>
        <p:nvSpPr>
          <p:cNvPr id="6" name="Rectangle 7">
            <a:extLst>
              <a:ext uri="{FF2B5EF4-FFF2-40B4-BE49-F238E27FC236}">
                <a16:creationId xmlns:a16="http://schemas.microsoft.com/office/drawing/2014/main" id="{3D7C9D14-B312-C23C-6E5C-E83CDEEB1B43}"/>
              </a:ext>
            </a:extLst>
          </p:cNvPr>
          <p:cNvSpPr>
            <a:spLocks noChangeArrowheads="1"/>
          </p:cNvSpPr>
          <p:nvPr/>
        </p:nvSpPr>
        <p:spPr bwMode="auto">
          <a:xfrm>
            <a:off x="1941512" y="5858126"/>
            <a:ext cx="1789113" cy="846138"/>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100" cap="none" spc="0" normalizeH="0" baseline="0" noProof="0" dirty="0">
                <a:ln>
                  <a:noFill/>
                </a:ln>
                <a:solidFill>
                  <a:srgbClr val="40458C"/>
                </a:solidFill>
                <a:effectLst/>
                <a:uLnTx/>
                <a:uFillTx/>
                <a:latin typeface="Code2000"/>
                <a:ea typeface="宋体"/>
                <a:cs typeface="Times New Roman"/>
              </a:rPr>
              <a:t>τ</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1 </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(P</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1</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=4)</a:t>
            </a:r>
          </a:p>
        </p:txBody>
      </p:sp>
      <p:sp>
        <p:nvSpPr>
          <p:cNvPr id="7" name="Rectangle 9">
            <a:extLst>
              <a:ext uri="{FF2B5EF4-FFF2-40B4-BE49-F238E27FC236}">
                <a16:creationId xmlns:a16="http://schemas.microsoft.com/office/drawing/2014/main" id="{C50D10DC-32F3-3671-3D48-26E35413714C}"/>
              </a:ext>
            </a:extLst>
          </p:cNvPr>
          <p:cNvSpPr>
            <a:spLocks noChangeArrowheads="1"/>
          </p:cNvSpPr>
          <p:nvPr/>
        </p:nvSpPr>
        <p:spPr bwMode="auto">
          <a:xfrm>
            <a:off x="4000500" y="5858126"/>
            <a:ext cx="1766887" cy="846138"/>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100" cap="none" spc="0" normalizeH="0" baseline="0" noProof="0" dirty="0">
                <a:ln>
                  <a:noFill/>
                </a:ln>
                <a:solidFill>
                  <a:srgbClr val="40458C"/>
                </a:solidFill>
                <a:effectLst/>
                <a:uLnTx/>
                <a:uFillTx/>
                <a:latin typeface="Code2000"/>
                <a:ea typeface="宋体"/>
                <a:cs typeface="Times New Roman"/>
              </a:rPr>
              <a:t>τ</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2 </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(P</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2</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=3)</a:t>
            </a:r>
          </a:p>
        </p:txBody>
      </p:sp>
      <p:sp>
        <p:nvSpPr>
          <p:cNvPr id="8" name="Rectangle 10">
            <a:extLst>
              <a:ext uri="{FF2B5EF4-FFF2-40B4-BE49-F238E27FC236}">
                <a16:creationId xmlns:a16="http://schemas.microsoft.com/office/drawing/2014/main" id="{43BC7A44-FC91-D95E-FD10-C41D22098E67}"/>
              </a:ext>
            </a:extLst>
          </p:cNvPr>
          <p:cNvSpPr>
            <a:spLocks noChangeArrowheads="1"/>
          </p:cNvSpPr>
          <p:nvPr/>
        </p:nvSpPr>
        <p:spPr bwMode="auto">
          <a:xfrm>
            <a:off x="6956425" y="5858126"/>
            <a:ext cx="1344612" cy="846138"/>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100" cap="none" spc="0" normalizeH="0" baseline="0" noProof="0" dirty="0">
                <a:ln>
                  <a:noFill/>
                </a:ln>
                <a:solidFill>
                  <a:srgbClr val="40458C"/>
                </a:solidFill>
                <a:effectLst/>
                <a:uLnTx/>
                <a:uFillTx/>
                <a:latin typeface="Code2000"/>
                <a:ea typeface="宋体"/>
                <a:cs typeface="Times New Roman"/>
              </a:rPr>
              <a:t>τ</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3 </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(P</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3</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=2)</a:t>
            </a:r>
          </a:p>
        </p:txBody>
      </p:sp>
      <p:sp>
        <p:nvSpPr>
          <p:cNvPr id="9" name="Rectangle 11">
            <a:extLst>
              <a:ext uri="{FF2B5EF4-FFF2-40B4-BE49-F238E27FC236}">
                <a16:creationId xmlns:a16="http://schemas.microsoft.com/office/drawing/2014/main" id="{68BAE1E1-4A14-C283-4884-CEEFF0F2180F}"/>
              </a:ext>
            </a:extLst>
          </p:cNvPr>
          <p:cNvSpPr>
            <a:spLocks noChangeArrowheads="1"/>
          </p:cNvSpPr>
          <p:nvPr/>
        </p:nvSpPr>
        <p:spPr bwMode="auto">
          <a:xfrm>
            <a:off x="8839200" y="5858126"/>
            <a:ext cx="1844675" cy="846138"/>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100" cap="none" spc="0" normalizeH="0" baseline="0" noProof="0" dirty="0">
                <a:ln>
                  <a:noFill/>
                </a:ln>
                <a:solidFill>
                  <a:srgbClr val="40458C"/>
                </a:solidFill>
                <a:effectLst/>
                <a:uLnTx/>
                <a:uFillTx/>
                <a:latin typeface="Code2000"/>
                <a:ea typeface="宋体"/>
                <a:cs typeface="Times New Roman"/>
              </a:rPr>
              <a:t>τ</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4 </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(P</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4</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=1)</a:t>
            </a:r>
          </a:p>
        </p:txBody>
      </p:sp>
      <p:sp>
        <p:nvSpPr>
          <p:cNvPr id="10" name="Text Box 12">
            <a:extLst>
              <a:ext uri="{FF2B5EF4-FFF2-40B4-BE49-F238E27FC236}">
                <a16:creationId xmlns:a16="http://schemas.microsoft.com/office/drawing/2014/main" id="{5022C191-286D-FE44-1D19-C31D80C22543}"/>
              </a:ext>
            </a:extLst>
          </p:cNvPr>
          <p:cNvSpPr txBox="1">
            <a:spLocks noChangeArrowheads="1"/>
          </p:cNvSpPr>
          <p:nvPr/>
        </p:nvSpPr>
        <p:spPr bwMode="auto">
          <a:xfrm>
            <a:off x="2211538" y="3874000"/>
            <a:ext cx="1249060" cy="461665"/>
          </a:xfrm>
          <a:prstGeom prst="rect">
            <a:avLst/>
          </a:prstGeom>
          <a:noFill/>
          <a:ln w="9525">
            <a:noFill/>
            <a:miter lim="800000"/>
            <a:headEnd/>
            <a:tailEnd/>
          </a:ln>
        </p:spPr>
        <p:txBody>
          <a:bodyPr wrap="none">
            <a:spAutoFit/>
          </a:bodyPr>
          <a:lstStyle/>
          <a:p>
            <a:pPr eaLnBrk="1" hangingPunct="1"/>
            <a:r>
              <a:rPr lang="en-US" altLang="zh-CN" sz="2400" b="0" dirty="0">
                <a:solidFill>
                  <a:srgbClr val="000000"/>
                </a:solidFill>
                <a:latin typeface="Tahoma" pitchFamily="34" charset="0"/>
                <a:ea typeface="宋体" charset="-122"/>
                <a:cs typeface="+mn-cs"/>
              </a:rPr>
              <a:t>C(</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s</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1</a:t>
            </a:r>
            <a:r>
              <a:rPr lang="en-US" altLang="zh-CN" sz="2400" b="0" dirty="0">
                <a:solidFill>
                  <a:srgbClr val="000000"/>
                </a:solidFill>
                <a:latin typeface="Tahoma" pitchFamily="34" charset="0"/>
                <a:ea typeface="宋体" charset="-122"/>
                <a:cs typeface="+mn-cs"/>
              </a:rPr>
              <a:t>)=4</a:t>
            </a:r>
          </a:p>
        </p:txBody>
      </p:sp>
      <p:sp>
        <p:nvSpPr>
          <p:cNvPr id="11" name="Text Box 13">
            <a:extLst>
              <a:ext uri="{FF2B5EF4-FFF2-40B4-BE49-F238E27FC236}">
                <a16:creationId xmlns:a16="http://schemas.microsoft.com/office/drawing/2014/main" id="{2332E3A7-F712-1338-5F87-880E7E7B55E1}"/>
              </a:ext>
            </a:extLst>
          </p:cNvPr>
          <p:cNvSpPr txBox="1">
            <a:spLocks noChangeArrowheads="1"/>
          </p:cNvSpPr>
          <p:nvPr/>
        </p:nvSpPr>
        <p:spPr bwMode="auto">
          <a:xfrm>
            <a:off x="7132940" y="3827121"/>
            <a:ext cx="1249060" cy="461665"/>
          </a:xfrm>
          <a:prstGeom prst="rect">
            <a:avLst/>
          </a:prstGeom>
          <a:noFill/>
          <a:ln w="9525">
            <a:noFill/>
            <a:miter lim="800000"/>
            <a:headEnd/>
            <a:tailEnd/>
          </a:ln>
        </p:spPr>
        <p:txBody>
          <a:bodyPr wrap="none">
            <a:spAutoFit/>
          </a:bodyPr>
          <a:lstStyle/>
          <a:p>
            <a:pPr eaLnBrk="1" hangingPunct="1"/>
            <a:r>
              <a:rPr lang="en-US" altLang="zh-CN" sz="2400" b="0" dirty="0">
                <a:solidFill>
                  <a:srgbClr val="000000"/>
                </a:solidFill>
                <a:latin typeface="Tahoma" pitchFamily="34" charset="0"/>
                <a:ea typeface="宋体" charset="-122"/>
                <a:cs typeface="+mn-cs"/>
              </a:rPr>
              <a:t>C(</a:t>
            </a:r>
            <a:r>
              <a:rPr kumimoji="0" lang="en-US" altLang="zh-CN" sz="2400" b="0" i="0" u="none" strike="noStrike" kern="0" cap="none" spc="0" normalizeH="0" baseline="0" noProof="0" dirty="0">
                <a:ln>
                  <a:noFill/>
                </a:ln>
                <a:solidFill>
                  <a:srgbClr val="000000"/>
                </a:solidFill>
                <a:effectLst/>
                <a:uLnTx/>
                <a:uFillTx/>
                <a:latin typeface="Tahoma" pitchFamily="34" charset="0"/>
                <a:ea typeface="宋体" charset="-122"/>
                <a:cs typeface="+mn-cs"/>
              </a:rPr>
              <a:t>s</a:t>
            </a:r>
            <a:r>
              <a:rPr kumimoji="0" lang="en-US" altLang="zh-CN" sz="2400" b="0" i="0" u="none" strike="noStrike" kern="0" cap="none" spc="0" normalizeH="0" baseline="-25000" noProof="0" dirty="0">
                <a:ln>
                  <a:noFill/>
                </a:ln>
                <a:solidFill>
                  <a:srgbClr val="000000"/>
                </a:solidFill>
                <a:effectLst/>
                <a:uLnTx/>
                <a:uFillTx/>
                <a:latin typeface="Tahoma" pitchFamily="34" charset="0"/>
                <a:ea typeface="宋体" charset="-122"/>
                <a:cs typeface="+mn-cs"/>
              </a:rPr>
              <a:t>2</a:t>
            </a:r>
            <a:r>
              <a:rPr lang="en-US" altLang="zh-CN" sz="2400" b="0" dirty="0">
                <a:solidFill>
                  <a:srgbClr val="000000"/>
                </a:solidFill>
                <a:latin typeface="Tahoma" pitchFamily="34" charset="0"/>
                <a:ea typeface="宋体" charset="-122"/>
                <a:cs typeface="+mn-cs"/>
              </a:rPr>
              <a:t>)=3</a:t>
            </a:r>
          </a:p>
        </p:txBody>
      </p:sp>
      <p:sp>
        <p:nvSpPr>
          <p:cNvPr id="12" name="Line 14">
            <a:extLst>
              <a:ext uri="{FF2B5EF4-FFF2-40B4-BE49-F238E27FC236}">
                <a16:creationId xmlns:a16="http://schemas.microsoft.com/office/drawing/2014/main" id="{5E9A7D00-B637-6A30-14D9-D41E54DEC9F5}"/>
              </a:ext>
            </a:extLst>
          </p:cNvPr>
          <p:cNvSpPr>
            <a:spLocks noChangeShapeType="1"/>
          </p:cNvSpPr>
          <p:nvPr/>
        </p:nvSpPr>
        <p:spPr bwMode="auto">
          <a:xfrm flipV="1">
            <a:off x="2886075" y="4553201"/>
            <a:ext cx="844550" cy="1304925"/>
          </a:xfrm>
          <a:prstGeom prst="line">
            <a:avLst/>
          </a:prstGeom>
          <a:noFill/>
          <a:ln w="9525">
            <a:solidFill>
              <a:srgbClr val="40458C"/>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13" name="Line 15">
            <a:extLst>
              <a:ext uri="{FF2B5EF4-FFF2-40B4-BE49-F238E27FC236}">
                <a16:creationId xmlns:a16="http://schemas.microsoft.com/office/drawing/2014/main" id="{FD19F111-D922-D102-873F-744D8C8BC0BD}"/>
              </a:ext>
            </a:extLst>
          </p:cNvPr>
          <p:cNvSpPr>
            <a:spLocks noChangeShapeType="1"/>
          </p:cNvSpPr>
          <p:nvPr/>
        </p:nvSpPr>
        <p:spPr bwMode="auto">
          <a:xfrm flipH="1" flipV="1">
            <a:off x="4000500" y="4553201"/>
            <a:ext cx="882650" cy="1304925"/>
          </a:xfrm>
          <a:prstGeom prst="line">
            <a:avLst/>
          </a:prstGeom>
          <a:noFill/>
          <a:ln w="9525">
            <a:solidFill>
              <a:srgbClr val="40458C"/>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14" name="Line 16">
            <a:extLst>
              <a:ext uri="{FF2B5EF4-FFF2-40B4-BE49-F238E27FC236}">
                <a16:creationId xmlns:a16="http://schemas.microsoft.com/office/drawing/2014/main" id="{7D7CC3E4-0DE1-0B72-C930-B7DFF460AF18}"/>
              </a:ext>
            </a:extLst>
          </p:cNvPr>
          <p:cNvSpPr>
            <a:spLocks noChangeShapeType="1"/>
          </p:cNvSpPr>
          <p:nvPr/>
        </p:nvSpPr>
        <p:spPr bwMode="auto">
          <a:xfrm flipV="1">
            <a:off x="7610475" y="4553201"/>
            <a:ext cx="960437" cy="1304925"/>
          </a:xfrm>
          <a:prstGeom prst="line">
            <a:avLst/>
          </a:prstGeom>
          <a:noFill/>
          <a:ln w="9525">
            <a:solidFill>
              <a:srgbClr val="40458C"/>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15" name="Line 17">
            <a:extLst>
              <a:ext uri="{FF2B5EF4-FFF2-40B4-BE49-F238E27FC236}">
                <a16:creationId xmlns:a16="http://schemas.microsoft.com/office/drawing/2014/main" id="{41F5E09D-88E0-BE69-3311-84B6DEE7B487}"/>
              </a:ext>
            </a:extLst>
          </p:cNvPr>
          <p:cNvSpPr>
            <a:spLocks noChangeShapeType="1"/>
          </p:cNvSpPr>
          <p:nvPr/>
        </p:nvSpPr>
        <p:spPr bwMode="auto">
          <a:xfrm flipH="1" flipV="1">
            <a:off x="9031287" y="4553201"/>
            <a:ext cx="920750" cy="1304925"/>
          </a:xfrm>
          <a:prstGeom prst="line">
            <a:avLst/>
          </a:prstGeom>
          <a:noFill/>
          <a:ln w="38100">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16" name="Line 19">
            <a:extLst>
              <a:ext uri="{FF2B5EF4-FFF2-40B4-BE49-F238E27FC236}">
                <a16:creationId xmlns:a16="http://schemas.microsoft.com/office/drawing/2014/main" id="{524DADF4-8006-5BCD-AF3A-951E06873109}"/>
              </a:ext>
            </a:extLst>
          </p:cNvPr>
          <p:cNvSpPr>
            <a:spLocks noChangeShapeType="1"/>
          </p:cNvSpPr>
          <p:nvPr/>
        </p:nvSpPr>
        <p:spPr bwMode="auto">
          <a:xfrm flipV="1">
            <a:off x="4883150" y="4284914"/>
            <a:ext cx="3417887" cy="1573212"/>
          </a:xfrm>
          <a:prstGeom prst="line">
            <a:avLst/>
          </a:prstGeom>
          <a:noFill/>
          <a:ln w="9525">
            <a:solidFill>
              <a:srgbClr val="40458C"/>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17" name="Line 21">
            <a:extLst>
              <a:ext uri="{FF2B5EF4-FFF2-40B4-BE49-F238E27FC236}">
                <a16:creationId xmlns:a16="http://schemas.microsoft.com/office/drawing/2014/main" id="{F581F822-C17E-B518-6C0E-20352571E361}"/>
              </a:ext>
            </a:extLst>
          </p:cNvPr>
          <p:cNvSpPr>
            <a:spLocks noChangeShapeType="1"/>
          </p:cNvSpPr>
          <p:nvPr/>
        </p:nvSpPr>
        <p:spPr bwMode="auto">
          <a:xfrm flipH="1" flipV="1">
            <a:off x="4384675" y="4284914"/>
            <a:ext cx="5076825" cy="1573212"/>
          </a:xfrm>
          <a:prstGeom prst="line">
            <a:avLst/>
          </a:prstGeom>
          <a:noFill/>
          <a:ln w="9525">
            <a:solidFill>
              <a:srgbClr val="40458C"/>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Tree>
    <p:extLst>
      <p:ext uri="{BB962C8B-B14F-4D97-AF65-F5344CB8AC3E}">
        <p14:creationId xmlns:p14="http://schemas.microsoft.com/office/powerpoint/2010/main" val="315799945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E213-D41F-7ED1-7CB4-36C22B0FED31}"/>
              </a:ext>
            </a:extLst>
          </p:cNvPr>
          <p:cNvSpPr>
            <a:spLocks noGrp="1"/>
          </p:cNvSpPr>
          <p:nvPr>
            <p:ph type="title"/>
          </p:nvPr>
        </p:nvSpPr>
        <p:spPr/>
        <p:txBody>
          <a:bodyPr/>
          <a:lstStyle/>
          <a:p>
            <a:r>
              <a:rPr lang="en-GB" dirty="0"/>
              <a:t>PCP Prevents Deadlocks</a:t>
            </a:r>
            <a:endParaRPr lang="en-SE" dirty="0"/>
          </a:p>
        </p:txBody>
      </p:sp>
      <p:pic>
        <p:nvPicPr>
          <p:cNvPr id="5" name="Picture 4">
            <a:extLst>
              <a:ext uri="{FF2B5EF4-FFF2-40B4-BE49-F238E27FC236}">
                <a16:creationId xmlns:a16="http://schemas.microsoft.com/office/drawing/2014/main" id="{879C2157-3AB3-AE29-C7C5-14325EC3E59F}"/>
              </a:ext>
            </a:extLst>
          </p:cNvPr>
          <p:cNvPicPr>
            <a:picLocks noChangeAspect="1" noChangeArrowheads="1"/>
          </p:cNvPicPr>
          <p:nvPr/>
        </p:nvPicPr>
        <p:blipFill>
          <a:blip r:embed="rId3"/>
          <a:srcRect/>
          <a:stretch>
            <a:fillRect/>
          </a:stretch>
        </p:blipFill>
        <p:spPr bwMode="auto">
          <a:xfrm>
            <a:off x="6781800" y="3429001"/>
            <a:ext cx="4810367" cy="3276600"/>
          </a:xfrm>
          <a:prstGeom prst="rect">
            <a:avLst/>
          </a:prstGeom>
          <a:noFill/>
          <a:ln w="9525">
            <a:noFill/>
            <a:miter lim="800000"/>
            <a:headEnd/>
            <a:tailEnd/>
          </a:ln>
        </p:spPr>
      </p:pic>
      <p:pic>
        <p:nvPicPr>
          <p:cNvPr id="6" name="Picture 5">
            <a:extLst>
              <a:ext uri="{FF2B5EF4-FFF2-40B4-BE49-F238E27FC236}">
                <a16:creationId xmlns:a16="http://schemas.microsoft.com/office/drawing/2014/main" id="{25F9D165-18B5-77E9-CB4F-CC79307F0774}"/>
              </a:ext>
            </a:extLst>
          </p:cNvPr>
          <p:cNvPicPr>
            <a:picLocks noChangeAspect="1" noChangeArrowheads="1"/>
          </p:cNvPicPr>
          <p:nvPr/>
        </p:nvPicPr>
        <p:blipFill>
          <a:blip r:embed="rId4"/>
          <a:srcRect/>
          <a:stretch>
            <a:fillRect/>
          </a:stretch>
        </p:blipFill>
        <p:spPr bwMode="auto">
          <a:xfrm>
            <a:off x="1447800" y="3688048"/>
            <a:ext cx="4506322" cy="301755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 name="Content Placeholder 2" descr="Rectangle: Click to edit Master text styles&#10;Second level&#10;Third level&#10;Fourth level&#10;Fifth level">
                <a:extLst>
                  <a:ext uri="{FF2B5EF4-FFF2-40B4-BE49-F238E27FC236}">
                    <a16:creationId xmlns:a16="http://schemas.microsoft.com/office/drawing/2014/main" id="{3E1AE441-3B65-A148-79AC-C1377D60949D}"/>
                  </a:ext>
                </a:extLst>
              </p:cNvPr>
              <p:cNvSpPr txBox="1">
                <a:spLocks/>
              </p:cNvSpPr>
              <p:nvPr/>
            </p:nvSpPr>
            <p:spPr bwMode="auto">
              <a:xfrm>
                <a:off x="5715000" y="808355"/>
                <a:ext cx="6248400" cy="287969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800" dirty="0"/>
                  <a:t>Under PCP, </a:t>
                </a:r>
                <a14:m>
                  <m:oMath xmlns:m="http://schemas.openxmlformats.org/officeDocument/2006/math">
                    <m:r>
                      <a:rPr lang="en-GB" sz="2800" i="1" smtClean="0">
                        <a:latin typeface="Cambria Math" panose="02040503050406030204" pitchFamily="18" charset="0"/>
                      </a:rPr>
                      <m:t>𝐶</m:t>
                    </m:r>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1</m:t>
                            </m:r>
                          </m:sub>
                        </m:sSub>
                      </m:e>
                    </m:d>
                    <m:r>
                      <a:rPr lang="en-GB" sz="2800" i="1">
                        <a:latin typeface="Cambria Math" panose="02040503050406030204" pitchFamily="18" charset="0"/>
                      </a:rPr>
                      <m:t>=</m:t>
                    </m:r>
                    <m:r>
                      <a:rPr lang="en-GB" sz="2800" i="1">
                        <a:latin typeface="Cambria Math" panose="02040503050406030204" pitchFamily="18" charset="0"/>
                      </a:rPr>
                      <m:t>𝐶</m:t>
                    </m:r>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𝑠</m:t>
                            </m:r>
                          </m:e>
                          <m:sub>
                            <m:r>
                              <a:rPr lang="en-GB" sz="2800" i="1">
                                <a:latin typeface="Cambria Math" panose="02040503050406030204" pitchFamily="18" charset="0"/>
                              </a:rPr>
                              <m:t>2</m:t>
                            </m:r>
                          </m:sub>
                        </m:sSub>
                      </m:e>
                    </m:d>
                    <m:r>
                      <a:rPr lang="en-GB" sz="2800" i="1">
                        <a:latin typeface="Cambria Math" panose="02040503050406030204" pitchFamily="18" charset="0"/>
                      </a:rPr>
                      <m:t>=</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max</m:t>
                        </m:r>
                      </m:fName>
                      <m:e>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𝑃</m:t>
                            </m:r>
                          </m:e>
                          <m:sub>
                            <m:r>
                              <a:rPr lang="en-GB" sz="2800" i="1">
                                <a:latin typeface="Cambria Math" panose="02040503050406030204" pitchFamily="18" charset="0"/>
                              </a:rPr>
                              <m:t>1</m:t>
                            </m:r>
                          </m:sub>
                        </m:sSub>
                        <m:r>
                          <a:rPr lang="en-GB" sz="2800" i="1">
                            <a:latin typeface="Cambria Math" panose="02040503050406030204" pitchFamily="18" charset="0"/>
                          </a:rPr>
                          <m:t>, </m:t>
                        </m:r>
                        <m:sSub>
                          <m:sSubPr>
                            <m:ctrlPr>
                              <a:rPr lang="en-GB" sz="2800" i="1">
                                <a:latin typeface="Cambria Math" panose="02040503050406030204" pitchFamily="18" charset="0"/>
                              </a:rPr>
                            </m:ctrlPr>
                          </m:sSubPr>
                          <m:e>
                            <m:r>
                              <a:rPr lang="en-GB" sz="2800" i="1">
                                <a:latin typeface="Cambria Math" panose="02040503050406030204" pitchFamily="18" charset="0"/>
                              </a:rPr>
                              <m:t>𝑃</m:t>
                            </m:r>
                          </m:e>
                          <m:sub>
                            <m:r>
                              <a:rPr lang="en-GB" sz="2800" i="1">
                                <a:latin typeface="Cambria Math" panose="02040503050406030204" pitchFamily="18" charset="0"/>
                              </a:rPr>
                              <m:t>2</m:t>
                            </m:r>
                          </m:sub>
                        </m:sSub>
                        <m:r>
                          <a:rPr lang="en-GB" sz="2800" i="1">
                            <a:latin typeface="Cambria Math" panose="02040503050406030204" pitchFamily="18" charset="0"/>
                          </a:rPr>
                          <m:t>}</m:t>
                        </m:r>
                      </m:e>
                    </m:func>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𝑃</m:t>
                        </m:r>
                      </m:e>
                      <m:sub>
                        <m:r>
                          <a:rPr lang="en-GB" sz="2800" i="1">
                            <a:latin typeface="Cambria Math" panose="02040503050406030204" pitchFamily="18" charset="0"/>
                          </a:rPr>
                          <m:t>1</m:t>
                        </m:r>
                      </m:sub>
                    </m:sSub>
                  </m:oMath>
                </a14:m>
                <a:r>
                  <a:rPr lang="en-GB" sz="2800" dirty="0"/>
                  <a:t>. Both semaphores </a:t>
                </a:r>
                <a:r>
                  <a:rPr lang="en-US" altLang="zh-CN" sz="2800" dirty="0">
                    <a:ea typeface="宋体" charset="-122"/>
                  </a:rPr>
                  <a:t>s</a:t>
                </a:r>
                <a:r>
                  <a:rPr lang="en-US" altLang="zh-CN" sz="2800" baseline="-25000" dirty="0">
                    <a:ea typeface="宋体" charset="-122"/>
                  </a:rPr>
                  <a:t>1</a:t>
                </a:r>
                <a:r>
                  <a:rPr lang="en-US" altLang="zh-CN" sz="2800" dirty="0">
                    <a:ea typeface="宋体" charset="-122"/>
                  </a:rPr>
                  <a:t> and s</a:t>
                </a:r>
                <a:r>
                  <a:rPr lang="en-US" altLang="zh-CN" sz="2800" baseline="-25000" dirty="0">
                    <a:ea typeface="宋体" charset="-122"/>
                  </a:rPr>
                  <a:t>2</a:t>
                </a:r>
                <a:r>
                  <a:rPr lang="en-GB" sz="2800" dirty="0"/>
                  <a:t> have ceiling equal to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𝑃</m:t>
                        </m:r>
                      </m:e>
                      <m:sub>
                        <m:r>
                          <a:rPr lang="en-GB" sz="2800" b="0" i="1" smtClean="0">
                            <a:latin typeface="Cambria Math" panose="02040503050406030204" pitchFamily="18" charset="0"/>
                          </a:rPr>
                          <m:t>1</m:t>
                        </m:r>
                      </m:sub>
                    </m:sSub>
                  </m:oMath>
                </a14:m>
                <a:r>
                  <a:rPr lang="en-GB" sz="2800" dirty="0"/>
                  <a:t>, since they are all required by the higher priority task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𝜏</m:t>
                        </m:r>
                      </m:e>
                      <m:sub>
                        <m:r>
                          <a:rPr lang="en-GB" sz="2800" b="0" i="1" smtClean="0">
                            <a:latin typeface="Cambria Math" panose="02040503050406030204" pitchFamily="18" charset="0"/>
                          </a:rPr>
                          <m:t>1</m:t>
                        </m:r>
                      </m:sub>
                    </m:sSub>
                  </m:oMath>
                </a14:m>
                <a:r>
                  <a:rPr lang="en-GB" sz="2800" dirty="0"/>
                  <a:t>. </a:t>
                </a:r>
              </a:p>
              <a:p>
                <a:pPr lvl="1" eaLnBrk="1" hangingPunct="1"/>
                <a:r>
                  <a:rPr lang="en-US" altLang="zh-CN" sz="2800" dirty="0">
                    <a:ea typeface="宋体" charset="-122"/>
                  </a:rPr>
                  <a:t>LP task </a:t>
                </a:r>
                <a14:m>
                  <m:oMath xmlns:m="http://schemas.openxmlformats.org/officeDocument/2006/math">
                    <m:sSub>
                      <m:sSubPr>
                        <m:ctrlPr>
                          <a:rPr lang="en-GB" altLang="zh-CN" sz="2800" b="0" i="1" smtClean="0">
                            <a:latin typeface="Cambria Math" panose="02040503050406030204" pitchFamily="18" charset="0"/>
                            <a:ea typeface="宋体" charset="-122"/>
                          </a:rPr>
                        </m:ctrlPr>
                      </m:sSubPr>
                      <m:e>
                        <m:r>
                          <a:rPr lang="en-GB" altLang="zh-CN" sz="2800" b="0" i="1" smtClean="0">
                            <a:latin typeface="Cambria Math" panose="02040503050406030204" pitchFamily="18" charset="0"/>
                            <a:ea typeface="宋体" charset="-122"/>
                          </a:rPr>
                          <m:t>𝜏</m:t>
                        </m:r>
                      </m:e>
                      <m:sub>
                        <m:r>
                          <a:rPr lang="en-GB" altLang="zh-CN" sz="2800" b="0" i="1" smtClean="0">
                            <a:latin typeface="Cambria Math" panose="02040503050406030204" pitchFamily="18" charset="0"/>
                            <a:ea typeface="宋体" charset="-122"/>
                          </a:rPr>
                          <m:t>2</m:t>
                        </m:r>
                      </m:sub>
                    </m:sSub>
                  </m:oMath>
                </a14:m>
                <a:r>
                  <a:rPr lang="en-US" altLang="zh-CN" sz="2800" dirty="0">
                    <a:ea typeface="宋体" charset="-122"/>
                  </a:rPr>
                  <a:t> runs first and locks s</a:t>
                </a:r>
                <a:r>
                  <a:rPr lang="en-US" altLang="zh-CN" sz="2800" baseline="-25000" dirty="0">
                    <a:ea typeface="宋体" charset="-122"/>
                  </a:rPr>
                  <a:t>2</a:t>
                </a:r>
                <a:endParaRPr lang="en-US" altLang="zh-CN" sz="2800" dirty="0">
                  <a:ea typeface="宋体" charset="-122"/>
                </a:endParaRPr>
              </a:p>
              <a:p>
                <a:pPr lvl="1" eaLnBrk="1" hangingPunct="1"/>
                <a:r>
                  <a:rPr lang="en-US" altLang="zh-CN" sz="2800" dirty="0">
                    <a:ea typeface="宋体" charset="-122"/>
                  </a:rPr>
                  <a:t>HP task </a:t>
                </a:r>
                <a14:m>
                  <m:oMath xmlns:m="http://schemas.openxmlformats.org/officeDocument/2006/math">
                    <m:sSub>
                      <m:sSubPr>
                        <m:ctrlPr>
                          <a:rPr lang="en-GB" altLang="zh-CN" sz="2800" b="0" i="1" smtClean="0">
                            <a:latin typeface="Cambria Math" panose="02040503050406030204" pitchFamily="18" charset="0"/>
                            <a:ea typeface="宋体" charset="-122"/>
                          </a:rPr>
                        </m:ctrlPr>
                      </m:sSubPr>
                      <m:e>
                        <m:r>
                          <a:rPr lang="en-GB" altLang="zh-CN" sz="2800" b="0" i="1" smtClean="0">
                            <a:latin typeface="Cambria Math" panose="02040503050406030204" pitchFamily="18" charset="0"/>
                            <a:ea typeface="宋体" charset="-122"/>
                          </a:rPr>
                          <m:t>𝜏</m:t>
                        </m:r>
                      </m:e>
                      <m:sub>
                        <m:r>
                          <a:rPr lang="en-GB" altLang="zh-CN" sz="2800" b="0" i="1" smtClean="0">
                            <a:latin typeface="Cambria Math" panose="02040503050406030204" pitchFamily="18" charset="0"/>
                            <a:ea typeface="宋体" charset="-122"/>
                          </a:rPr>
                          <m:t>1</m:t>
                        </m:r>
                      </m:sub>
                    </m:sSub>
                  </m:oMath>
                </a14:m>
                <a:r>
                  <a:rPr lang="en-US" altLang="zh-CN" sz="2800" dirty="0">
                    <a:ea typeface="宋体" charset="-122"/>
                  </a:rPr>
                  <a:t> runs and preempts </a:t>
                </a:r>
                <a14:m>
                  <m:oMath xmlns:m="http://schemas.openxmlformats.org/officeDocument/2006/math">
                    <m:sSub>
                      <m:sSubPr>
                        <m:ctrlPr>
                          <a:rPr lang="en-GB" altLang="zh-CN" sz="2800" i="1">
                            <a:latin typeface="Cambria Math" panose="02040503050406030204" pitchFamily="18" charset="0"/>
                            <a:ea typeface="宋体" charset="-122"/>
                          </a:rPr>
                        </m:ctrlPr>
                      </m:sSubPr>
                      <m:e>
                        <m:r>
                          <a:rPr lang="en-GB" altLang="zh-CN" sz="2800" i="1">
                            <a:latin typeface="Cambria Math" panose="02040503050406030204" pitchFamily="18" charset="0"/>
                            <a:ea typeface="宋体" charset="-122"/>
                          </a:rPr>
                          <m:t>𝜏</m:t>
                        </m:r>
                      </m:e>
                      <m:sub>
                        <m:r>
                          <a:rPr lang="en-GB" altLang="zh-CN" sz="2800" i="1">
                            <a:latin typeface="Cambria Math" panose="02040503050406030204" pitchFamily="18" charset="0"/>
                            <a:ea typeface="宋体" charset="-122"/>
                          </a:rPr>
                          <m:t>2</m:t>
                        </m:r>
                      </m:sub>
                    </m:sSub>
                  </m:oMath>
                </a14:m>
                <a:r>
                  <a:rPr lang="en-US" altLang="zh-CN" sz="2800" dirty="0">
                    <a:ea typeface="宋体" charset="-122"/>
                  </a:rPr>
                  <a:t>. When </a:t>
                </a:r>
                <a14:m>
                  <m:oMath xmlns:m="http://schemas.openxmlformats.org/officeDocument/2006/math">
                    <m:sSub>
                      <m:sSubPr>
                        <m:ctrlPr>
                          <a:rPr lang="en-GB" altLang="zh-CN" sz="2800" i="1">
                            <a:latin typeface="Cambria Math" panose="02040503050406030204" pitchFamily="18" charset="0"/>
                            <a:ea typeface="宋体" charset="-122"/>
                          </a:rPr>
                        </m:ctrlPr>
                      </m:sSubPr>
                      <m:e>
                        <m:r>
                          <a:rPr lang="en-GB" altLang="zh-CN" sz="2800" i="1">
                            <a:latin typeface="Cambria Math" panose="02040503050406030204" pitchFamily="18" charset="0"/>
                            <a:ea typeface="宋体" charset="-122"/>
                          </a:rPr>
                          <m:t>𝜏</m:t>
                        </m:r>
                      </m:e>
                      <m:sub>
                        <m:r>
                          <a:rPr lang="en-GB" altLang="zh-CN" sz="2800" i="1">
                            <a:latin typeface="Cambria Math" panose="02040503050406030204" pitchFamily="18" charset="0"/>
                            <a:ea typeface="宋体" charset="-122"/>
                          </a:rPr>
                          <m:t>1</m:t>
                        </m:r>
                      </m:sub>
                    </m:sSub>
                  </m:oMath>
                </a14:m>
                <a:r>
                  <a:rPr lang="en-US" altLang="zh-CN" sz="2800" dirty="0">
                    <a:ea typeface="宋体" charset="-122"/>
                  </a:rPr>
                  <a:t> </a:t>
                </a:r>
                <a:r>
                  <a:rPr lang="en-GB" sz="2800" dirty="0"/>
                  <a:t>tries to lock </a:t>
                </a:r>
                <a:r>
                  <a:rPr lang="en-US" altLang="zh-CN" sz="2800" dirty="0">
                    <a:ea typeface="宋体" charset="-122"/>
                  </a:rPr>
                  <a:t>s</a:t>
                </a:r>
                <a:r>
                  <a:rPr lang="en-US" altLang="zh-CN" sz="2800" baseline="-25000" dirty="0">
                    <a:ea typeface="宋体" charset="-122"/>
                  </a:rPr>
                  <a:t>1</a:t>
                </a:r>
                <a:r>
                  <a:rPr lang="en-US" altLang="zh-CN" sz="2800" dirty="0">
                    <a:ea typeface="宋体" charset="-122"/>
                  </a:rPr>
                  <a:t>, it is blocked since its priority does not exceed ceiling of s</a:t>
                </a:r>
                <a:r>
                  <a:rPr lang="en-US" altLang="zh-CN" sz="2800" baseline="-25000" dirty="0">
                    <a:ea typeface="宋体" charset="-122"/>
                  </a:rPr>
                  <a:t>2</a:t>
                </a:r>
                <a:r>
                  <a:rPr lang="en-US" altLang="zh-CN" sz="2800" dirty="0">
                    <a:ea typeface="宋体" charset="-122"/>
                  </a:rPr>
                  <a:t>, i.e., </a:t>
                </a:r>
                <a14:m>
                  <m:oMath xmlns:m="http://schemas.openxmlformats.org/officeDocument/2006/math">
                    <m:sSub>
                      <m:sSubPr>
                        <m:ctrlPr>
                          <a:rPr lang="en-GB" altLang="zh-CN" sz="2800" b="0" i="1" smtClean="0">
                            <a:latin typeface="Cambria Math" panose="02040503050406030204" pitchFamily="18" charset="0"/>
                            <a:ea typeface="宋体" charset="-122"/>
                          </a:rPr>
                        </m:ctrlPr>
                      </m:sSubPr>
                      <m:e>
                        <m:r>
                          <a:rPr lang="en-GB" altLang="zh-CN" sz="2800" b="0" i="1" smtClean="0">
                            <a:latin typeface="Cambria Math" panose="02040503050406030204" pitchFamily="18" charset="0"/>
                            <a:ea typeface="宋体" charset="-122"/>
                          </a:rPr>
                          <m:t>𝑃</m:t>
                        </m:r>
                      </m:e>
                      <m:sub>
                        <m:r>
                          <a:rPr lang="en-GB" altLang="zh-CN" sz="2800" b="0" i="1" smtClean="0">
                            <a:latin typeface="Cambria Math" panose="02040503050406030204" pitchFamily="18" charset="0"/>
                            <a:ea typeface="宋体" charset="-122"/>
                          </a:rPr>
                          <m:t>1</m:t>
                        </m:r>
                      </m:sub>
                    </m:sSub>
                    <m:r>
                      <a:rPr lang="en-GB" altLang="zh-CN" sz="2800" b="0" i="1" smtClean="0">
                        <a:latin typeface="Cambria Math" panose="02040503050406030204" pitchFamily="18" charset="0"/>
                        <a:ea typeface="宋体" charset="-122"/>
                      </a:rPr>
                      <m:t>≤</m:t>
                    </m:r>
                    <m:r>
                      <a:rPr lang="en-GB" altLang="zh-CN" sz="2800" b="0" i="1" smtClean="0">
                        <a:latin typeface="Cambria Math" panose="02040503050406030204" pitchFamily="18" charset="0"/>
                        <a:ea typeface="宋体" charset="-122"/>
                      </a:rPr>
                      <m:t>𝑐𝑒𝑖𝑙</m:t>
                    </m:r>
                    <m:d>
                      <m:dPr>
                        <m:ctrlPr>
                          <a:rPr lang="en-GB" altLang="zh-CN" sz="2800" b="0" i="1" smtClean="0">
                            <a:latin typeface="Cambria Math" panose="02040503050406030204" pitchFamily="18" charset="0"/>
                            <a:ea typeface="宋体" charset="-122"/>
                          </a:rPr>
                        </m:ctrlPr>
                      </m:dPr>
                      <m:e>
                        <m:sSub>
                          <m:sSubPr>
                            <m:ctrlPr>
                              <a:rPr lang="en-GB" altLang="zh-CN" sz="2800" b="0" i="1" smtClean="0">
                                <a:latin typeface="Cambria Math" panose="02040503050406030204" pitchFamily="18" charset="0"/>
                                <a:ea typeface="宋体" charset="-122"/>
                              </a:rPr>
                            </m:ctrlPr>
                          </m:sSubPr>
                          <m:e>
                            <m:r>
                              <a:rPr lang="en-GB" altLang="zh-CN" sz="2800" b="0" i="1" smtClean="0">
                                <a:latin typeface="Cambria Math" panose="02040503050406030204" pitchFamily="18" charset="0"/>
                                <a:ea typeface="宋体" charset="-122"/>
                              </a:rPr>
                              <m:t>𝑠</m:t>
                            </m:r>
                          </m:e>
                          <m:sub>
                            <m:r>
                              <a:rPr lang="en-GB" altLang="zh-CN" sz="2800" b="0" i="1" smtClean="0">
                                <a:latin typeface="Cambria Math" panose="02040503050406030204" pitchFamily="18" charset="0"/>
                                <a:ea typeface="宋体" charset="-122"/>
                              </a:rPr>
                              <m:t>2</m:t>
                            </m:r>
                          </m:sub>
                        </m:sSub>
                      </m:e>
                    </m:d>
                    <m:r>
                      <a:rPr lang="en-GB" altLang="zh-CN" sz="2800" b="0" i="1" smtClean="0">
                        <a:latin typeface="Cambria Math" panose="02040503050406030204" pitchFamily="18" charset="0"/>
                        <a:ea typeface="宋体" charset="-122"/>
                      </a:rPr>
                      <m:t>=</m:t>
                    </m:r>
                    <m:sSub>
                      <m:sSubPr>
                        <m:ctrlPr>
                          <a:rPr lang="en-GB" altLang="zh-CN" sz="2800" b="0" i="1" smtClean="0">
                            <a:latin typeface="Cambria Math" panose="02040503050406030204" pitchFamily="18" charset="0"/>
                            <a:ea typeface="宋体" charset="-122"/>
                          </a:rPr>
                        </m:ctrlPr>
                      </m:sSubPr>
                      <m:e>
                        <m:r>
                          <a:rPr lang="en-GB" altLang="zh-CN" sz="2800" b="0" i="1" smtClean="0">
                            <a:latin typeface="Cambria Math" panose="02040503050406030204" pitchFamily="18" charset="0"/>
                            <a:ea typeface="宋体" charset="-122"/>
                          </a:rPr>
                          <m:t>𝑃</m:t>
                        </m:r>
                      </m:e>
                      <m:sub>
                        <m:r>
                          <a:rPr lang="en-GB" altLang="zh-CN" sz="2800" b="0" i="1" smtClean="0">
                            <a:latin typeface="Cambria Math" panose="02040503050406030204" pitchFamily="18" charset="0"/>
                            <a:ea typeface="宋体" charset="-122"/>
                          </a:rPr>
                          <m:t>1</m:t>
                        </m:r>
                      </m:sub>
                    </m:sSub>
                  </m:oMath>
                </a14:m>
                <a:endParaRPr lang="en-US" altLang="zh-CN" sz="2800" dirty="0">
                  <a:ea typeface="宋体" charset="-122"/>
                </a:endParaRPr>
              </a:p>
              <a:p>
                <a:pPr lvl="1" eaLnBrk="1" hangingPunct="1"/>
                <a14:m>
                  <m:oMath xmlns:m="http://schemas.openxmlformats.org/officeDocument/2006/math">
                    <m:sSub>
                      <m:sSubPr>
                        <m:ctrlPr>
                          <a:rPr lang="en-GB" altLang="zh-CN" sz="2800" b="0" i="1" smtClean="0">
                            <a:latin typeface="Cambria Math" panose="02040503050406030204" pitchFamily="18" charset="0"/>
                            <a:ea typeface="宋体" charset="-122"/>
                          </a:rPr>
                        </m:ctrlPr>
                      </m:sSubPr>
                      <m:e>
                        <m:r>
                          <a:rPr lang="en-GB" altLang="zh-CN" sz="2800" b="0" i="1" smtClean="0">
                            <a:latin typeface="Cambria Math" panose="02040503050406030204" pitchFamily="18" charset="0"/>
                            <a:ea typeface="宋体" charset="-122"/>
                          </a:rPr>
                          <m:t>𝜏</m:t>
                        </m:r>
                      </m:e>
                      <m:sub>
                        <m:r>
                          <a:rPr lang="en-GB" altLang="zh-CN" sz="2800" b="0" i="1" smtClean="0">
                            <a:latin typeface="Cambria Math" panose="02040503050406030204" pitchFamily="18" charset="0"/>
                            <a:ea typeface="宋体" charset="-122"/>
                          </a:rPr>
                          <m:t>2</m:t>
                        </m:r>
                      </m:sub>
                    </m:sSub>
                  </m:oMath>
                </a14:m>
                <a:r>
                  <a:rPr lang="en-US" altLang="zh-CN" sz="2800" dirty="0">
                    <a:ea typeface="宋体" charset="-122"/>
                  </a:rPr>
                  <a:t> will lock both s</a:t>
                </a:r>
                <a:r>
                  <a:rPr lang="en-US" altLang="zh-CN" sz="2800" baseline="-25000" dirty="0">
                    <a:ea typeface="宋体" charset="-122"/>
                  </a:rPr>
                  <a:t>2</a:t>
                </a:r>
                <a:r>
                  <a:rPr lang="en-US" altLang="zh-CN" sz="2800" dirty="0">
                    <a:ea typeface="宋体" charset="-122"/>
                  </a:rPr>
                  <a:t> and s</a:t>
                </a:r>
                <a:r>
                  <a:rPr lang="en-US" altLang="zh-CN" sz="2800" baseline="-25000" dirty="0">
                    <a:ea typeface="宋体" charset="-122"/>
                  </a:rPr>
                  <a:t>1</a:t>
                </a:r>
                <a:r>
                  <a:rPr lang="en-US" altLang="zh-CN" sz="2800" dirty="0">
                    <a:ea typeface="宋体" charset="-122"/>
                  </a:rPr>
                  <a:t>, and exit both CS before </a:t>
                </a:r>
                <a14:m>
                  <m:oMath xmlns:m="http://schemas.openxmlformats.org/officeDocument/2006/math">
                    <m:sSub>
                      <m:sSubPr>
                        <m:ctrlPr>
                          <a:rPr lang="en-GB" altLang="zh-CN" sz="2800" i="1">
                            <a:latin typeface="Cambria Math" panose="02040503050406030204" pitchFamily="18" charset="0"/>
                            <a:ea typeface="宋体" charset="-122"/>
                          </a:rPr>
                        </m:ctrlPr>
                      </m:sSubPr>
                      <m:e>
                        <m:r>
                          <a:rPr lang="en-GB" altLang="zh-CN" sz="2800" i="1">
                            <a:latin typeface="Cambria Math" panose="02040503050406030204" pitchFamily="18" charset="0"/>
                            <a:ea typeface="宋体" charset="-122"/>
                          </a:rPr>
                          <m:t>𝜏</m:t>
                        </m:r>
                      </m:e>
                      <m:sub>
                        <m:r>
                          <a:rPr lang="en-GB" altLang="zh-CN" sz="2800" i="1">
                            <a:latin typeface="Cambria Math" panose="02040503050406030204" pitchFamily="18" charset="0"/>
                            <a:ea typeface="宋体" charset="-122"/>
                          </a:rPr>
                          <m:t>1</m:t>
                        </m:r>
                      </m:sub>
                    </m:sSub>
                  </m:oMath>
                </a14:m>
                <a:r>
                  <a:rPr lang="en-US" altLang="zh-CN" sz="2800" baseline="-25000" dirty="0">
                    <a:ea typeface="宋体" charset="-122"/>
                  </a:rPr>
                  <a:t> </a:t>
                </a:r>
                <a:r>
                  <a:rPr lang="en-US" altLang="zh-CN" sz="2800" dirty="0">
                    <a:ea typeface="宋体" charset="-122"/>
                  </a:rPr>
                  <a:t>can lock s</a:t>
                </a:r>
                <a:r>
                  <a:rPr lang="en-US" altLang="zh-CN" sz="2800" baseline="-25000" dirty="0">
                    <a:ea typeface="宋体" charset="-122"/>
                  </a:rPr>
                  <a:t>1</a:t>
                </a:r>
                <a:r>
                  <a:rPr lang="en-US" altLang="zh-CN" sz="2800" dirty="0">
                    <a:ea typeface="宋体" charset="-122"/>
                  </a:rPr>
                  <a:t> and s</a:t>
                </a:r>
                <a:r>
                  <a:rPr lang="en-US" altLang="zh-CN" sz="2800" baseline="-25000" dirty="0">
                    <a:ea typeface="宋体" charset="-122"/>
                  </a:rPr>
                  <a:t>2. </a:t>
                </a:r>
                <a:r>
                  <a:rPr lang="en-US" altLang="zh-CN" sz="2800" dirty="0">
                    <a:ea typeface="宋体" charset="-122"/>
                  </a:rPr>
                  <a:t>This prevents circular waiting and deadlock</a:t>
                </a:r>
              </a:p>
            </p:txBody>
          </p:sp>
        </mc:Choice>
        <mc:Fallback xmlns="">
          <p:sp>
            <p:nvSpPr>
              <p:cNvPr id="8" name="Content Placeholder 2" descr="Rectangle: Click to edit Master text styles&#10;Second level&#10;Third level&#10;Fourth level&#10;Fifth level">
                <a:extLst>
                  <a:ext uri="{FF2B5EF4-FFF2-40B4-BE49-F238E27FC236}">
                    <a16:creationId xmlns:a16="http://schemas.microsoft.com/office/drawing/2014/main" id="{3E1AE441-3B65-A148-79AC-C1377D60949D}"/>
                  </a:ext>
                </a:extLst>
              </p:cNvPr>
              <p:cNvSpPr txBox="1">
                <a:spLocks noRot="1" noChangeAspect="1" noMove="1" noResize="1" noEditPoints="1" noAdjustHandles="1" noChangeArrowheads="1" noChangeShapeType="1" noTextEdit="1"/>
              </p:cNvSpPr>
              <p:nvPr/>
            </p:nvSpPr>
            <p:spPr bwMode="auto">
              <a:xfrm>
                <a:off x="5715000" y="808355"/>
                <a:ext cx="6248400" cy="2879693"/>
              </a:xfrm>
              <a:prstGeom prst="rect">
                <a:avLst/>
              </a:prstGeom>
              <a:blipFill>
                <a:blip r:embed="rId5"/>
                <a:stretch>
                  <a:fillRect l="-1366" t="-4873"/>
                </a:stretch>
              </a:blipFill>
              <a:ln>
                <a:noFill/>
              </a:ln>
              <a:effectLst/>
              <a:extLst>
                <a:ext uri="{FAA26D3D-D897-4be2-8F04-BA451C77F1D7}">
                  <ma14:placeholderFlag xmlns="" xmlns:ma14="http://schemas.microsoft.com/office/mac/drawingml/2011/main"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Content Placeholder 2" descr="Rectangle: Click to edit Master text styles&#10;Second level&#10;Third level&#10;Fourth level&#10;Fifth level">
                <a:extLst>
                  <a:ext uri="{FF2B5EF4-FFF2-40B4-BE49-F238E27FC236}">
                    <a16:creationId xmlns:a16="http://schemas.microsoft.com/office/drawing/2014/main" id="{9E6125CA-907B-ADEF-EC82-E7CCA59675E7}"/>
                  </a:ext>
                </a:extLst>
              </p:cNvPr>
              <p:cNvSpPr>
                <a:spLocks noGrp="1"/>
              </p:cNvSpPr>
              <p:nvPr>
                <p:ph idx="1"/>
              </p:nvPr>
            </p:nvSpPr>
            <p:spPr>
              <a:xfrm>
                <a:off x="439428" y="808355"/>
                <a:ext cx="5514694" cy="2696845"/>
              </a:xfrm>
            </p:spPr>
            <p:txBody>
              <a:bodyPr>
                <a:normAutofit fontScale="92500" lnSpcReduction="10000"/>
              </a:bodyPr>
              <a:lstStyle/>
              <a:p>
                <a:pPr eaLnBrk="1" hangingPunct="1"/>
                <a:r>
                  <a:rPr lang="en-US" altLang="zh-CN" dirty="0">
                    <a:ea typeface="宋体" charset="-122"/>
                  </a:rPr>
                  <a:t>Classic deadlock scenario (with or without PIP): </a:t>
                </a:r>
                <a:r>
                  <a:rPr lang="en-US" altLang="zh-CN" sz="2400" dirty="0">
                    <a:ea typeface="宋体" charset="-122"/>
                  </a:rPr>
                  <a:t>Two tasks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and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acquires two semaphores in opposite order:</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runs first and locks s</a:t>
                </a:r>
                <a:r>
                  <a:rPr lang="en-US" altLang="zh-CN" sz="2400" baseline="-25000" dirty="0">
                    <a:ea typeface="宋体" charset="-122"/>
                  </a:rPr>
                  <a:t>2</a:t>
                </a:r>
                <a:endParaRPr lang="en-US" altLang="zh-CN" sz="2400" dirty="0">
                  <a:ea typeface="宋体" charset="-122"/>
                </a:endParaRP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and locks s</a:t>
                </a:r>
                <a:r>
                  <a:rPr lang="en-US" altLang="zh-CN" sz="2400" baseline="-25000" dirty="0">
                    <a:ea typeface="宋体" charset="-122"/>
                  </a:rPr>
                  <a:t>1</a:t>
                </a:r>
                <a:r>
                  <a:rPr lang="en-US" altLang="zh-CN" sz="2400" dirty="0">
                    <a:ea typeface="宋体" charset="-122"/>
                  </a:rPr>
                  <a:t>, then tries to lock s</a:t>
                </a:r>
                <a:r>
                  <a:rPr lang="en-US" altLang="zh-CN" sz="2400" baseline="-25000" dirty="0">
                    <a:ea typeface="宋体" charset="-122"/>
                  </a:rPr>
                  <a:t>2</a:t>
                </a:r>
                <a:r>
                  <a:rPr lang="en-US" altLang="zh-CN" sz="2400" dirty="0">
                    <a:ea typeface="宋体" charset="-122"/>
                  </a:rPr>
                  <a:t>, gets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a:t>
                </a:r>
                <a:r>
                  <a:rPr lang="en-GB" altLang="zh-CN" sz="2400" dirty="0">
                    <a:ea typeface="宋体" charset="-122"/>
                  </a:rPr>
                  <a:t>starts </a:t>
                </a:r>
                <a:r>
                  <a:rPr lang="en-US" altLang="zh-CN" sz="2400" dirty="0">
                    <a:ea typeface="宋体" charset="-122"/>
                  </a:rPr>
                  <a:t>running and tries to lock s</a:t>
                </a:r>
                <a:r>
                  <a:rPr lang="en-US" altLang="zh-CN" sz="2400" baseline="-25000" dirty="0">
                    <a:ea typeface="宋体" charset="-122"/>
                  </a:rPr>
                  <a:t>1, </a:t>
                </a:r>
                <a:r>
                  <a:rPr lang="en-US" altLang="zh-CN" sz="2400" dirty="0">
                    <a:ea typeface="宋体" charset="-122"/>
                  </a:rPr>
                  <a:t>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Circular waiting </a:t>
                </a:r>
                <a:r>
                  <a:rPr lang="en-US" altLang="zh-CN" sz="2400" dirty="0">
                    <a:ea typeface="宋体" charset="-122"/>
                    <a:sym typeface="Wingdings" panose="05000000000000000000" pitchFamily="2" charset="2"/>
                  </a:rPr>
                  <a:t> </a:t>
                </a:r>
                <a:r>
                  <a:rPr lang="en-US" altLang="zh-CN" sz="2400" dirty="0">
                    <a:ea typeface="宋体" charset="-122"/>
                  </a:rPr>
                  <a:t>deadlock</a:t>
                </a:r>
              </a:p>
            </p:txBody>
          </p:sp>
        </mc:Choice>
        <mc:Fallback xmlns="">
          <p:sp>
            <p:nvSpPr>
              <p:cNvPr id="9" name="Content Placeholder 2" descr="Rectangle: Click to edit Master text styles&#10;Second level&#10;Third level&#10;Fourth level&#10;Fifth level">
                <a:extLst>
                  <a:ext uri="{FF2B5EF4-FFF2-40B4-BE49-F238E27FC236}">
                    <a16:creationId xmlns:a16="http://schemas.microsoft.com/office/drawing/2014/main" id="{9E6125CA-907B-ADEF-EC82-E7CCA59675E7}"/>
                  </a:ext>
                </a:extLst>
              </p:cNvPr>
              <p:cNvSpPr>
                <a:spLocks noGrp="1" noRot="1" noChangeAspect="1" noMove="1" noResize="1" noEditPoints="1" noAdjustHandles="1" noChangeArrowheads="1" noChangeShapeType="1" noTextEdit="1"/>
              </p:cNvSpPr>
              <p:nvPr>
                <p:ph idx="1"/>
              </p:nvPr>
            </p:nvSpPr>
            <p:spPr>
              <a:xfrm>
                <a:off x="439428" y="808355"/>
                <a:ext cx="5514694" cy="2696845"/>
              </a:xfrm>
              <a:blipFill>
                <a:blip r:embed="rId6"/>
                <a:stretch>
                  <a:fillRect l="-1768" t="-4977"/>
                </a:stretch>
              </a:blipFill>
            </p:spPr>
            <p:txBody>
              <a:bodyPr/>
              <a:lstStyle/>
              <a:p>
                <a:r>
                  <a:rPr lang="en-SE">
                    <a:noFill/>
                  </a:rPr>
                  <a:t> </a:t>
                </a:r>
              </a:p>
            </p:txBody>
          </p:sp>
        </mc:Fallback>
      </mc:AlternateContent>
    </p:spTree>
    <p:extLst>
      <p:ext uri="{BB962C8B-B14F-4D97-AF65-F5344CB8AC3E}">
        <p14:creationId xmlns:p14="http://schemas.microsoft.com/office/powerpoint/2010/main" val="264035453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A2F3-C7A7-DA61-0FD5-A9DA1B74BB8D}"/>
              </a:ext>
            </a:extLst>
          </p:cNvPr>
          <p:cNvSpPr>
            <a:spLocks noGrp="1"/>
          </p:cNvSpPr>
          <p:nvPr>
            <p:ph type="title"/>
          </p:nvPr>
        </p:nvSpPr>
        <p:spPr/>
        <p:txBody>
          <a:bodyPr/>
          <a:lstStyle/>
          <a:p>
            <a:r>
              <a:rPr lang="en-GB" dirty="0"/>
              <a:t>PCP Prevents Chained Blocking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3B26D6-AA84-D15D-6D82-7445E43F8FB6}"/>
                  </a:ext>
                </a:extLst>
              </p:cNvPr>
              <p:cNvSpPr>
                <a:spLocks noGrp="1"/>
              </p:cNvSpPr>
              <p:nvPr>
                <p:ph idx="1"/>
              </p:nvPr>
            </p:nvSpPr>
            <p:spPr>
              <a:xfrm>
                <a:off x="812800" y="838200"/>
                <a:ext cx="10566400" cy="2288095"/>
              </a:xfrm>
            </p:spPr>
            <p:txBody>
              <a:bodyPr>
                <a:normAutofit fontScale="92500"/>
              </a:bodyPr>
              <a:lstStyle/>
              <a:p>
                <a:r>
                  <a:rPr lang="en-GB" dirty="0">
                    <a:solidFill>
                      <a:schemeClr val="tx1"/>
                    </a:solidFill>
                  </a:rPr>
                  <a:t>Example 1: </a:t>
                </a:r>
                <a14:m>
                  <m:oMath xmlns:m="http://schemas.openxmlformats.org/officeDocument/2006/math">
                    <m:r>
                      <a:rPr lang="en-GB" b="0" i="1" smtClean="0">
                        <a:latin typeface="Cambria Math" panose="02040503050406030204" pitchFamily="18" charset="0"/>
                      </a:rPr>
                      <m:t>𝐶</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3</m:t>
                            </m:r>
                          </m:sub>
                        </m:sSub>
                        <m:r>
                          <a:rPr lang="en-GB" i="1">
                            <a:latin typeface="Cambria Math" panose="02040503050406030204" pitchFamily="18" charset="0"/>
                          </a:rPr>
                          <m:t>}</m:t>
                        </m:r>
                      </m:e>
                    </m:func>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r>
                      <a:rPr lang="en-GB" b="0" i="0" smtClean="0">
                        <a:latin typeface="Cambria Math" panose="02040503050406030204" pitchFamily="18" charset="0"/>
                      </a:rPr>
                      <m:t>,  </m:t>
                    </m:r>
                    <m:r>
                      <a:rPr lang="en-GB" i="1">
                        <a:latin typeface="Cambria Math" panose="02040503050406030204" pitchFamily="18" charset="0"/>
                      </a:rPr>
                      <m:t>𝐶</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2</m:t>
                            </m:r>
                          </m:sub>
                        </m:sSub>
                      </m:e>
                    </m:d>
                    <m:r>
                      <a:rPr lang="en-GB" i="1">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2</m:t>
                            </m:r>
                          </m:sub>
                        </m:sSub>
                        <m:r>
                          <a:rPr lang="en-GB" i="1">
                            <a:latin typeface="Cambria Math" panose="02040503050406030204" pitchFamily="18" charset="0"/>
                          </a:rPr>
                          <m:t>}</m:t>
                        </m:r>
                      </m:e>
                    </m:func>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oMath>
                </a14:m>
                <a:r>
                  <a:rPr lang="en-GB" dirty="0"/>
                  <a:t>. Both semaphores </a:t>
                </a:r>
                <a:r>
                  <a:rPr lang="en-US" altLang="zh-CN" dirty="0">
                    <a:ea typeface="宋体" charset="-122"/>
                  </a:rPr>
                  <a:t>s</a:t>
                </a:r>
                <a:r>
                  <a:rPr lang="en-US" altLang="zh-CN" baseline="-25000" dirty="0">
                    <a:ea typeface="宋体" charset="-122"/>
                  </a:rPr>
                  <a:t>1</a:t>
                </a:r>
                <a:r>
                  <a:rPr lang="en-US" altLang="zh-CN" dirty="0">
                    <a:ea typeface="宋体" charset="-122"/>
                  </a:rPr>
                  <a:t> and s</a:t>
                </a:r>
                <a:r>
                  <a:rPr lang="en-US" altLang="zh-CN" baseline="-25000" dirty="0">
                    <a:ea typeface="宋体" charset="-122"/>
                  </a:rPr>
                  <a:t>2</a:t>
                </a:r>
                <a:r>
                  <a:rPr lang="en-GB" dirty="0"/>
                  <a:t> have ceiling equal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oMath>
                </a14:m>
                <a:r>
                  <a:rPr lang="en-GB" dirty="0"/>
                  <a:t>, since they are all required by the </a:t>
                </a:r>
                <a:r>
                  <a:rPr lang="en-GB" dirty="0" err="1"/>
                  <a:t>the</a:t>
                </a:r>
                <a:r>
                  <a:rPr lang="en-GB" dirty="0"/>
                  <a:t> highest priority task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oMath>
                </a14:m>
                <a:r>
                  <a:rPr lang="en-GB" dirty="0"/>
                  <a:t>. </a:t>
                </a:r>
                <a:endParaRPr lang="en-GB" dirty="0">
                  <a:solidFill>
                    <a:schemeClr val="tx1"/>
                  </a:solidFill>
                </a:endParaRPr>
              </a:p>
              <a:p>
                <a:r>
                  <a:rPr lang="en-GB" dirty="0"/>
                  <a:t>At time t</a:t>
                </a:r>
                <a:r>
                  <a:rPr lang="en-GB" baseline="-25000" dirty="0"/>
                  <a:t>1</a:t>
                </a:r>
                <a:r>
                  <a:rPr lang="en-GB" dirty="0"/>
                  <a:t>, </a:t>
                </a:r>
                <a:r>
                  <a:rPr lang="en-GB" dirty="0">
                    <a:solidFill>
                      <a:schemeClr val="tx1"/>
                    </a:solidFill>
                  </a:rPr>
                  <a:t>LP task </a:t>
                </a:r>
                <a14:m>
                  <m:oMath xmlns:m="http://schemas.openxmlformats.org/officeDocument/2006/math">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3</m:t>
                        </m:r>
                      </m:sub>
                    </m:sSub>
                  </m:oMath>
                </a14:m>
                <a:r>
                  <a:rPr lang="en-GB" dirty="0">
                    <a:solidFill>
                      <a:schemeClr val="tx1"/>
                    </a:solidFill>
                  </a:rPr>
                  <a:t> is holding </a:t>
                </a:r>
                <a:r>
                  <a:rPr lang="en-US" altLang="zh-CN" dirty="0">
                    <a:ea typeface="宋体" charset="-122"/>
                  </a:rPr>
                  <a:t>s</a:t>
                </a:r>
                <a:r>
                  <a:rPr lang="en-US" altLang="zh-CN" baseline="-25000" dirty="0">
                    <a:ea typeface="宋体" charset="-122"/>
                  </a:rPr>
                  <a:t>1</a:t>
                </a:r>
                <a:r>
                  <a:rPr lang="en-GB" dirty="0">
                    <a:solidFill>
                      <a:schemeClr val="tx1"/>
                    </a:solidFill>
                  </a:rPr>
                  <a:t> (in red CS). When MP 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2</m:t>
                        </m:r>
                      </m:sub>
                    </m:sSub>
                  </m:oMath>
                </a14:m>
                <a:r>
                  <a:rPr lang="en-GB" dirty="0">
                    <a:solidFill>
                      <a:schemeClr val="tx1"/>
                    </a:solidFill>
                  </a:rPr>
                  <a:t> tries to lock </a:t>
                </a:r>
                <a:r>
                  <a:rPr lang="en-US" altLang="zh-CN" dirty="0">
                    <a:ea typeface="宋体" charset="-122"/>
                  </a:rPr>
                  <a:t>s</a:t>
                </a:r>
                <a:r>
                  <a:rPr lang="en-US" altLang="zh-CN" baseline="-25000" dirty="0">
                    <a:ea typeface="宋体" charset="-122"/>
                  </a:rPr>
                  <a:t>2</a:t>
                </a:r>
                <a:r>
                  <a:rPr lang="en-GB" dirty="0">
                    <a:solidFill>
                      <a:schemeClr val="tx1"/>
                    </a:solidFill>
                  </a:rPr>
                  <a:t> and enter yellow CS, it is blocked since </a:t>
                </a:r>
                <a:r>
                  <a:rPr lang="en-US" altLang="zh-CN" dirty="0">
                    <a:ea typeface="宋体" charset="-122"/>
                  </a:rPr>
                  <a:t>its priority does not exceed ceiling of s</a:t>
                </a:r>
                <a:r>
                  <a:rPr lang="en-US" altLang="zh-CN" baseline="-25000" dirty="0">
                    <a:ea typeface="宋体" charset="-122"/>
                  </a:rPr>
                  <a:t>1</a:t>
                </a:r>
                <a:r>
                  <a:rPr lang="en-US" altLang="zh-CN" dirty="0">
                    <a:ea typeface="宋体" charset="-122"/>
                  </a:rPr>
                  <a:t>,</a:t>
                </a:r>
                <a:r>
                  <a:rPr lang="en-GB" dirty="0">
                    <a:solidFill>
                      <a:schemeClr val="tx1"/>
                    </a:solidFill>
                  </a:rPr>
                  <a:t>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𝑃</m:t>
                        </m:r>
                      </m:e>
                      <m:sub>
                        <m:r>
                          <a:rPr lang="en-GB" b="0" i="1" smtClean="0">
                            <a:solidFill>
                              <a:schemeClr val="tx1"/>
                            </a:solidFill>
                            <a:latin typeface="Cambria Math" panose="02040503050406030204" pitchFamily="18" charset="0"/>
                          </a:rPr>
                          <m:t>2</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𝐶</m:t>
                    </m:r>
                    <m:d>
                      <m:dPr>
                        <m:ctrlPr>
                          <a:rPr lang="en-GB" b="0" i="1" smtClean="0">
                            <a:solidFill>
                              <a:schemeClr val="tx1"/>
                            </a:solidFill>
                            <a:latin typeface="Cambria Math" panose="02040503050406030204" pitchFamily="18" charset="0"/>
                          </a:rPr>
                        </m:ctrlPr>
                      </m:dPr>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𝑠</m:t>
                            </m:r>
                          </m:e>
                          <m:sub>
                            <m:r>
                              <a:rPr lang="en-GB" b="0" i="1" smtClean="0">
                                <a:solidFill>
                                  <a:schemeClr val="tx1"/>
                                </a:solidFill>
                                <a:latin typeface="Cambria Math" panose="02040503050406030204" pitchFamily="18" charset="0"/>
                              </a:rPr>
                              <m:t>1</m:t>
                            </m:r>
                          </m:sub>
                        </m:sSub>
                      </m:e>
                    </m:d>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𝑃</m:t>
                        </m:r>
                      </m:e>
                      <m:sub>
                        <m:r>
                          <a:rPr lang="en-GB" b="0" i="1" smtClean="0">
                            <a:solidFill>
                              <a:schemeClr val="tx1"/>
                            </a:solidFill>
                            <a:latin typeface="Cambria Math" panose="02040503050406030204" pitchFamily="18" charset="0"/>
                          </a:rPr>
                          <m:t>1</m:t>
                        </m:r>
                      </m:sub>
                    </m:sSub>
                  </m:oMath>
                </a14:m>
                <a:r>
                  <a:rPr lang="en-GB" dirty="0">
                    <a:solidFill>
                      <a:schemeClr val="tx1"/>
                    </a:solidFill>
                  </a:rPr>
                  <a:t> (</a:t>
                </a:r>
                <a:r>
                  <a:rPr lang="en-GB" dirty="0"/>
                  <a:t>ceiling blocking</a:t>
                </a:r>
                <a:r>
                  <a:rPr lang="en-GB" dirty="0">
                    <a:solidFill>
                      <a:schemeClr val="tx1"/>
                    </a:solidFill>
                  </a:rPr>
                  <a:t>)</a:t>
                </a:r>
              </a:p>
              <a:p>
                <a:r>
                  <a:rPr lang="en-GB" dirty="0"/>
                  <a:t>Hence</a:t>
                </a:r>
                <a:r>
                  <a:rPr lang="en-GB" dirty="0">
                    <a:solidFill>
                      <a:schemeClr val="tx1"/>
                    </a:solidFill>
                  </a:rPr>
                  <a:t> </a:t>
                </a:r>
                <a14:m>
                  <m:oMath xmlns:m="http://schemas.openxmlformats.org/officeDocument/2006/math">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3</m:t>
                        </m:r>
                      </m:sub>
                    </m:sSub>
                  </m:oMath>
                </a14:m>
                <a:r>
                  <a:rPr lang="en-GB" dirty="0"/>
                  <a:t> must unlock </a:t>
                </a:r>
                <a:r>
                  <a:rPr lang="en-US" altLang="zh-CN" dirty="0">
                    <a:ea typeface="宋体" charset="-122"/>
                  </a:rPr>
                  <a:t>s</a:t>
                </a:r>
                <a:r>
                  <a:rPr lang="en-US" altLang="zh-CN" baseline="-25000" dirty="0">
                    <a:ea typeface="宋体" charset="-122"/>
                  </a:rPr>
                  <a:t>1</a:t>
                </a:r>
                <a:r>
                  <a:rPr lang="en-US" altLang="zh-CN" dirty="0">
                    <a:ea typeface="宋体" charset="-122"/>
                  </a:rPr>
                  <a:t> before</a:t>
                </a: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2</m:t>
                        </m:r>
                      </m:sub>
                    </m:sSub>
                  </m:oMath>
                </a14:m>
                <a:r>
                  <a:rPr lang="en-GB" dirty="0"/>
                  <a:t> can lock </a:t>
                </a:r>
                <a:r>
                  <a:rPr lang="en-US" altLang="zh-CN" dirty="0">
                    <a:ea typeface="宋体" charset="-122"/>
                  </a:rPr>
                  <a:t>s</a:t>
                </a:r>
                <a:r>
                  <a:rPr lang="en-US" altLang="zh-CN" baseline="-25000" dirty="0">
                    <a:ea typeface="宋体" charset="-122"/>
                  </a:rPr>
                  <a:t>2</a:t>
                </a:r>
                <a:r>
                  <a:rPr lang="en-GB" dirty="0"/>
                  <a:t>. This prevents possible chained blocking</a:t>
                </a:r>
                <a:endParaRPr lang="en-SE" dirty="0"/>
              </a:p>
            </p:txBody>
          </p:sp>
        </mc:Choice>
        <mc:Fallback>
          <p:sp>
            <p:nvSpPr>
              <p:cNvPr id="3" name="Content Placeholder 2">
                <a:extLst>
                  <a:ext uri="{FF2B5EF4-FFF2-40B4-BE49-F238E27FC236}">
                    <a16:creationId xmlns:a16="http://schemas.microsoft.com/office/drawing/2014/main" id="{073B26D6-AA84-D15D-6D82-7445E43F8FB6}"/>
                  </a:ext>
                </a:extLst>
              </p:cNvPr>
              <p:cNvSpPr>
                <a:spLocks noGrp="1" noRot="1" noChangeAspect="1" noMove="1" noResize="1" noEditPoints="1" noAdjustHandles="1" noChangeArrowheads="1" noChangeShapeType="1" noTextEdit="1"/>
              </p:cNvSpPr>
              <p:nvPr>
                <p:ph idx="1"/>
              </p:nvPr>
            </p:nvSpPr>
            <p:spPr>
              <a:xfrm>
                <a:off x="812800" y="838200"/>
                <a:ext cx="10566400" cy="2288095"/>
              </a:xfrm>
              <a:blipFill>
                <a:blip r:embed="rId2"/>
                <a:stretch>
                  <a:fillRect l="-865" t="-4800"/>
                </a:stretch>
              </a:blipFill>
            </p:spPr>
            <p:txBody>
              <a:bodyPr/>
              <a:lstStyle/>
              <a:p>
                <a:r>
                  <a:rPr lang="en-SE">
                    <a:noFill/>
                  </a:rPr>
                  <a:t> </a:t>
                </a:r>
              </a:p>
            </p:txBody>
          </p:sp>
        </mc:Fallback>
      </mc:AlternateContent>
      <p:pic>
        <p:nvPicPr>
          <p:cNvPr id="8" name="Picture 7">
            <a:extLst>
              <a:ext uri="{FF2B5EF4-FFF2-40B4-BE49-F238E27FC236}">
                <a16:creationId xmlns:a16="http://schemas.microsoft.com/office/drawing/2014/main" id="{172D5DE4-DC2E-F02E-AD5C-872D400DFA39}"/>
              </a:ext>
            </a:extLst>
          </p:cNvPr>
          <p:cNvPicPr>
            <a:picLocks noChangeAspect="1"/>
          </p:cNvPicPr>
          <p:nvPr/>
        </p:nvPicPr>
        <p:blipFill>
          <a:blip r:embed="rId3"/>
          <a:stretch>
            <a:fillRect/>
          </a:stretch>
        </p:blipFill>
        <p:spPr>
          <a:xfrm>
            <a:off x="3581400" y="2995161"/>
            <a:ext cx="5648868" cy="3577156"/>
          </a:xfrm>
          <a:prstGeom prst="rect">
            <a:avLst/>
          </a:prstGeom>
        </p:spPr>
      </p:pic>
    </p:spTree>
    <p:extLst>
      <p:ext uri="{BB962C8B-B14F-4D97-AF65-F5344CB8AC3E}">
        <p14:creationId xmlns:p14="http://schemas.microsoft.com/office/powerpoint/2010/main" val="250407010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353A-0CC4-BBAC-EE3B-EF9E0A6EE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3B772-8BFE-43CB-CF1F-8957813B3AB9}"/>
              </a:ext>
            </a:extLst>
          </p:cNvPr>
          <p:cNvSpPr>
            <a:spLocks noGrp="1"/>
          </p:cNvSpPr>
          <p:nvPr>
            <p:ph type="title"/>
          </p:nvPr>
        </p:nvSpPr>
        <p:spPr/>
        <p:txBody>
          <a:bodyPr/>
          <a:lstStyle/>
          <a:p>
            <a:r>
              <a:rPr lang="en-GB" dirty="0"/>
              <a:t>PCP Prevents Chained Blocking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502317-A17E-504B-E086-9E08AD091DC9}"/>
                  </a:ext>
                </a:extLst>
              </p:cNvPr>
              <p:cNvSpPr>
                <a:spLocks noGrp="1"/>
              </p:cNvSpPr>
              <p:nvPr>
                <p:ph idx="1"/>
              </p:nvPr>
            </p:nvSpPr>
            <p:spPr>
              <a:xfrm>
                <a:off x="294127" y="774019"/>
                <a:ext cx="5199939" cy="5486000"/>
              </a:xfrm>
            </p:spPr>
            <p:txBody>
              <a:bodyPr>
                <a:normAutofit/>
              </a:bodyPr>
              <a:lstStyle/>
              <a:p>
                <a:r>
                  <a:rPr lang="en-GB" dirty="0"/>
                  <a:t>Recall </a:t>
                </a:r>
                <a:r>
                  <a:rPr lang="en-GB" dirty="0">
                    <a:hlinkClick r:id="rId3" action="ppaction://hlinksldjump"/>
                  </a:rPr>
                  <a:t>the example with chained blocking under PIP</a:t>
                </a:r>
                <a:endParaRPr lang="en-GB" dirty="0"/>
              </a:p>
              <a:p>
                <a:r>
                  <a:rPr lang="en-GB" dirty="0"/>
                  <a:t>Under PCP: </a:t>
                </a:r>
                <a14:m>
                  <m:oMath xmlns:m="http://schemas.openxmlformats.org/officeDocument/2006/math">
                    <m:r>
                      <a:rPr lang="en-GB" b="0" i="1" smtClean="0">
                        <a:latin typeface="Cambria Math" panose="02040503050406030204" pitchFamily="18" charset="0"/>
                      </a:rPr>
                      <m:t>𝐶</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4</m:t>
                            </m:r>
                          </m:sub>
                        </m:sSub>
                        <m:r>
                          <a:rPr lang="en-GB" i="1">
                            <a:latin typeface="Cambria Math" panose="02040503050406030204" pitchFamily="18" charset="0"/>
                          </a:rPr>
                          <m:t>}</m:t>
                        </m:r>
                      </m:e>
                    </m:func>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r>
                      <a:rPr lang="en-GB" b="0" i="0" smtClean="0">
                        <a:latin typeface="Cambria Math" panose="02040503050406030204" pitchFamily="18" charset="0"/>
                      </a:rPr>
                      <m:t>,  </m:t>
                    </m:r>
                    <m:r>
                      <a:rPr lang="en-GB" i="1">
                        <a:latin typeface="Cambria Math" panose="02040503050406030204" pitchFamily="18" charset="0"/>
                      </a:rPr>
                      <m:t>𝐶</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2</m:t>
                            </m:r>
                          </m:sub>
                        </m:sSub>
                      </m:e>
                    </m:d>
                    <m:r>
                      <a:rPr lang="en-GB" i="1">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3</m:t>
                            </m:r>
                          </m:sub>
                        </m:sSub>
                        <m:r>
                          <a:rPr lang="en-GB" i="1">
                            <a:latin typeface="Cambria Math" panose="02040503050406030204" pitchFamily="18" charset="0"/>
                          </a:rPr>
                          <m:t>}</m:t>
                        </m:r>
                      </m:e>
                    </m:func>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r>
                      <a:rPr lang="en-GB" b="0" i="1" smtClean="0">
                        <a:latin typeface="Cambria Math" panose="02040503050406030204" pitchFamily="18" charset="0"/>
                      </a:rPr>
                      <m:t>, </m:t>
                    </m:r>
                    <m:r>
                      <a:rPr lang="en-GB" i="1">
                        <a:latin typeface="Cambria Math" panose="02040503050406030204" pitchFamily="18" charset="0"/>
                      </a:rPr>
                      <m:t>𝐶</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3</m:t>
                            </m:r>
                          </m:sub>
                        </m:sSub>
                      </m:e>
                    </m:d>
                    <m:r>
                      <a:rPr lang="en-GB" i="1">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2</m:t>
                            </m:r>
                          </m:sub>
                        </m:sSub>
                        <m:r>
                          <a:rPr lang="en-GB" i="1">
                            <a:latin typeface="Cambria Math" panose="02040503050406030204" pitchFamily="18" charset="0"/>
                          </a:rPr>
                          <m:t>}</m:t>
                        </m:r>
                      </m:e>
                    </m:func>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oMath>
                </a14:m>
                <a:r>
                  <a:rPr lang="en-GB" dirty="0"/>
                  <a:t>. All semaphores s</a:t>
                </a:r>
                <a:r>
                  <a:rPr lang="en-GB" baseline="-25000" dirty="0"/>
                  <a:t>1</a:t>
                </a:r>
                <a:r>
                  <a:rPr lang="en-GB" dirty="0"/>
                  <a:t>, s</a:t>
                </a:r>
                <a:r>
                  <a:rPr lang="en-GB" baseline="-25000" dirty="0"/>
                  <a:t>2</a:t>
                </a:r>
                <a:r>
                  <a:rPr lang="en-GB" dirty="0"/>
                  <a:t>, s</a:t>
                </a:r>
                <a:r>
                  <a:rPr lang="en-GB" baseline="-25000" dirty="0"/>
                  <a:t>3</a:t>
                </a:r>
                <a:r>
                  <a:rPr lang="en-GB" dirty="0"/>
                  <a:t> have ceiling equal to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1</m:t>
                        </m:r>
                      </m:sub>
                    </m:sSub>
                  </m:oMath>
                </a14:m>
                <a:r>
                  <a:rPr lang="en-GB" dirty="0"/>
                  <a:t>, since they are all required by the highest priority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1</m:t>
                        </m:r>
                      </m:sub>
                    </m:sSub>
                  </m:oMath>
                </a14:m>
                <a:r>
                  <a:rPr lang="en-GB" dirty="0"/>
                  <a:t>. </a:t>
                </a:r>
              </a:p>
              <a:p>
                <a:r>
                  <a:rPr lang="en-GB" dirty="0"/>
                  <a:t>While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4</m:t>
                        </m:r>
                      </m:sub>
                    </m:sSub>
                  </m:oMath>
                </a14:m>
                <a:r>
                  <a:rPr lang="en-GB" dirty="0"/>
                  <a:t> is holding s</a:t>
                </a:r>
                <a:r>
                  <a:rPr lang="en-GB" baseline="-25000" dirty="0"/>
                  <a:t>1 </a:t>
                </a:r>
                <a:r>
                  <a:rPr lang="en-GB" dirty="0"/>
                  <a:t>(in the red CS),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cannot lock s</a:t>
                </a:r>
                <a:r>
                  <a:rPr lang="en-GB" baseline="-25000" dirty="0"/>
                  <a:t>2</a:t>
                </a:r>
                <a:r>
                  <a:rPr lang="en-GB" dirty="0"/>
                  <a:t>, since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3</m:t>
                        </m:r>
                      </m:sub>
                    </m:sSub>
                    <m:r>
                      <a:rPr lang="en-GB" i="1">
                        <a:latin typeface="Cambria Math" panose="02040503050406030204" pitchFamily="18" charset="0"/>
                      </a:rPr>
                      <m:t>≤</m:t>
                    </m:r>
                    <m:r>
                      <a:rPr lang="en-GB" i="1">
                        <a:latin typeface="Cambria Math" panose="02040503050406030204" pitchFamily="18" charset="0"/>
                      </a:rPr>
                      <m:t>𝐶</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i="1">
                                <a:latin typeface="Cambria Math" panose="02040503050406030204" pitchFamily="18" charset="0"/>
                              </a:rPr>
                              <m:t>1</m:t>
                            </m:r>
                          </m:sub>
                        </m:sSub>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oMath>
                </a14:m>
                <a:r>
                  <a:rPr lang="en-GB" dirty="0"/>
                  <a:t>;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oMath>
                </a14:m>
                <a:r>
                  <a:rPr lang="en-GB" dirty="0"/>
                  <a:t> cannot lock s</a:t>
                </a:r>
                <a:r>
                  <a:rPr lang="en-GB" baseline="-25000" dirty="0"/>
                  <a:t>3</a:t>
                </a:r>
                <a:r>
                  <a:rPr lang="en-GB" dirty="0"/>
                  <a:t>, since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b="0" i="1" smtClean="0">
                            <a:latin typeface="Cambria Math" panose="02040503050406030204" pitchFamily="18" charset="0"/>
                          </a:rPr>
                          <m:t>2</m:t>
                        </m:r>
                      </m:sub>
                    </m:sSub>
                    <m:r>
                      <a:rPr lang="en-GB" i="1">
                        <a:latin typeface="Cambria Math" panose="02040503050406030204" pitchFamily="18" charset="0"/>
                      </a:rPr>
                      <m:t>≤</m:t>
                    </m:r>
                    <m:r>
                      <a:rPr lang="en-GB" i="1">
                        <a:latin typeface="Cambria Math" panose="02040503050406030204" pitchFamily="18" charset="0"/>
                      </a:rPr>
                      <m:t>𝐶</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𝑠</m:t>
                            </m:r>
                          </m:e>
                          <m:sub>
                            <m:r>
                              <a:rPr lang="en-GB" b="0" i="1" smtClean="0">
                                <a:latin typeface="Cambria Math" panose="02040503050406030204" pitchFamily="18" charset="0"/>
                              </a:rPr>
                              <m:t>1</m:t>
                            </m:r>
                          </m:sub>
                        </m:sSub>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1</m:t>
                        </m:r>
                      </m:sub>
                    </m:sSub>
                  </m:oMath>
                </a14:m>
                <a:endParaRPr lang="en-GB" dirty="0"/>
              </a:p>
              <a:p>
                <a:r>
                  <a:rPr lang="en-GB" dirty="0"/>
                  <a:t>Hence PCP prevents chained blocking, since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1</m:t>
                        </m:r>
                      </m:sub>
                    </m:sSub>
                  </m:oMath>
                </a14:m>
                <a:r>
                  <a:rPr lang="en-GB" dirty="0"/>
                  <a:t> </a:t>
                </a:r>
                <a:r>
                  <a:rPr lang="en-US" altLang="zh-CN" dirty="0">
                    <a:ea typeface="宋体" charset="-122"/>
                  </a:rPr>
                  <a:t>is blocked at most once by a lower-priority task</a:t>
                </a:r>
                <a:endParaRPr lang="en-SE" dirty="0"/>
              </a:p>
            </p:txBody>
          </p:sp>
        </mc:Choice>
        <mc:Fallback>
          <p:sp>
            <p:nvSpPr>
              <p:cNvPr id="3" name="Content Placeholder 2">
                <a:extLst>
                  <a:ext uri="{FF2B5EF4-FFF2-40B4-BE49-F238E27FC236}">
                    <a16:creationId xmlns:a16="http://schemas.microsoft.com/office/drawing/2014/main" id="{6A502317-A17E-504B-E086-9E08AD091DC9}"/>
                  </a:ext>
                </a:extLst>
              </p:cNvPr>
              <p:cNvSpPr>
                <a:spLocks noGrp="1" noRot="1" noChangeAspect="1" noMove="1" noResize="1" noEditPoints="1" noAdjustHandles="1" noChangeArrowheads="1" noChangeShapeType="1" noTextEdit="1"/>
              </p:cNvSpPr>
              <p:nvPr>
                <p:ph idx="1"/>
              </p:nvPr>
            </p:nvSpPr>
            <p:spPr>
              <a:xfrm>
                <a:off x="294127" y="774019"/>
                <a:ext cx="5199939" cy="5486000"/>
              </a:xfrm>
              <a:blipFill>
                <a:blip r:embed="rId4"/>
                <a:stretch>
                  <a:fillRect l="-2110" t="-2000" r="-3283" b="-111"/>
                </a:stretch>
              </a:blipFill>
            </p:spPr>
            <p:txBody>
              <a:bodyPr/>
              <a:lstStyle/>
              <a:p>
                <a:r>
                  <a:rPr lang="en-SE">
                    <a:noFill/>
                  </a:rPr>
                  <a:t> </a:t>
                </a:r>
              </a:p>
            </p:txBody>
          </p:sp>
        </mc:Fallback>
      </mc:AlternateContent>
      <p:sp>
        <p:nvSpPr>
          <p:cNvPr id="9" name="object 102">
            <a:extLst>
              <a:ext uri="{FF2B5EF4-FFF2-40B4-BE49-F238E27FC236}">
                <a16:creationId xmlns:a16="http://schemas.microsoft.com/office/drawing/2014/main" id="{4F7E5D25-9F52-D866-3543-EE2F659A3587}"/>
              </a:ext>
            </a:extLst>
          </p:cNvPr>
          <p:cNvSpPr/>
          <p:nvPr/>
        </p:nvSpPr>
        <p:spPr>
          <a:xfrm>
            <a:off x="5715000" y="994738"/>
            <a:ext cx="6182873" cy="1265934"/>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11" name="object 103">
            <a:extLst>
              <a:ext uri="{FF2B5EF4-FFF2-40B4-BE49-F238E27FC236}">
                <a16:creationId xmlns:a16="http://schemas.microsoft.com/office/drawing/2014/main" id="{56EB060A-44C3-AA89-6275-49F03615E754}"/>
              </a:ext>
            </a:extLst>
          </p:cNvPr>
          <p:cNvPicPr/>
          <p:nvPr/>
        </p:nvPicPr>
        <p:blipFill>
          <a:blip r:embed="rId5" cstate="print"/>
          <a:stretch>
            <a:fillRect/>
          </a:stretch>
        </p:blipFill>
        <p:spPr>
          <a:xfrm>
            <a:off x="7279578" y="936019"/>
            <a:ext cx="399667" cy="484906"/>
          </a:xfrm>
          <a:prstGeom prst="rect">
            <a:avLst/>
          </a:prstGeom>
        </p:spPr>
      </p:pic>
      <p:sp>
        <p:nvSpPr>
          <p:cNvPr id="13" name="object 105">
            <a:extLst>
              <a:ext uri="{FF2B5EF4-FFF2-40B4-BE49-F238E27FC236}">
                <a16:creationId xmlns:a16="http://schemas.microsoft.com/office/drawing/2014/main" id="{A7221DFE-6701-EEBC-7737-3385AEAABD8D}"/>
              </a:ext>
            </a:extLst>
          </p:cNvPr>
          <p:cNvSpPr/>
          <p:nvPr/>
        </p:nvSpPr>
        <p:spPr>
          <a:xfrm>
            <a:off x="6978406" y="1598977"/>
            <a:ext cx="69453" cy="481434"/>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15" name="object 107">
            <a:extLst>
              <a:ext uri="{FF2B5EF4-FFF2-40B4-BE49-F238E27FC236}">
                <a16:creationId xmlns:a16="http://schemas.microsoft.com/office/drawing/2014/main" id="{03D3697E-F391-E6D9-BE29-E673FB02AFF3}"/>
              </a:ext>
            </a:extLst>
          </p:cNvPr>
          <p:cNvSpPr/>
          <p:nvPr/>
        </p:nvSpPr>
        <p:spPr>
          <a:xfrm>
            <a:off x="10333487" y="1891549"/>
            <a:ext cx="245613" cy="188546"/>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16" name="object 108">
            <a:extLst>
              <a:ext uri="{FF2B5EF4-FFF2-40B4-BE49-F238E27FC236}">
                <a16:creationId xmlns:a16="http://schemas.microsoft.com/office/drawing/2014/main" id="{038FAD65-B2D8-989E-270F-EA6EF6D08830}"/>
              </a:ext>
            </a:extLst>
          </p:cNvPr>
          <p:cNvSpPr/>
          <p:nvPr/>
        </p:nvSpPr>
        <p:spPr>
          <a:xfrm>
            <a:off x="10329702" y="1896361"/>
            <a:ext cx="249399" cy="187838"/>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17" name="object 109">
            <a:extLst>
              <a:ext uri="{FF2B5EF4-FFF2-40B4-BE49-F238E27FC236}">
                <a16:creationId xmlns:a16="http://schemas.microsoft.com/office/drawing/2014/main" id="{B70B1D65-7F6B-CA4D-7343-C1E980199D10}"/>
              </a:ext>
            </a:extLst>
          </p:cNvPr>
          <p:cNvSpPr/>
          <p:nvPr/>
        </p:nvSpPr>
        <p:spPr>
          <a:xfrm>
            <a:off x="9418320" y="1907769"/>
            <a:ext cx="912354" cy="171346"/>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pic>
        <p:nvPicPr>
          <p:cNvPr id="19" name="object 111">
            <a:extLst>
              <a:ext uri="{FF2B5EF4-FFF2-40B4-BE49-F238E27FC236}">
                <a16:creationId xmlns:a16="http://schemas.microsoft.com/office/drawing/2014/main" id="{8F186B0B-8B81-CD48-FB7C-3BB93C215CC0}"/>
              </a:ext>
            </a:extLst>
          </p:cNvPr>
          <p:cNvPicPr/>
          <p:nvPr/>
        </p:nvPicPr>
        <p:blipFill>
          <a:blip r:embed="rId6" cstate="print"/>
          <a:stretch>
            <a:fillRect/>
          </a:stretch>
        </p:blipFill>
        <p:spPr>
          <a:xfrm>
            <a:off x="7788126" y="1233403"/>
            <a:ext cx="551202" cy="187520"/>
          </a:xfrm>
          <a:prstGeom prst="rect">
            <a:avLst/>
          </a:prstGeom>
        </p:spPr>
      </p:pic>
      <p:pic>
        <p:nvPicPr>
          <p:cNvPr id="20" name="object 112">
            <a:extLst>
              <a:ext uri="{FF2B5EF4-FFF2-40B4-BE49-F238E27FC236}">
                <a16:creationId xmlns:a16="http://schemas.microsoft.com/office/drawing/2014/main" id="{9A30F812-B3E7-22EE-A961-87293157A00B}"/>
              </a:ext>
            </a:extLst>
          </p:cNvPr>
          <p:cNvPicPr/>
          <p:nvPr/>
        </p:nvPicPr>
        <p:blipFill>
          <a:blip r:embed="rId7" cstate="print"/>
          <a:stretch>
            <a:fillRect/>
          </a:stretch>
        </p:blipFill>
        <p:spPr>
          <a:xfrm>
            <a:off x="8329146" y="1233403"/>
            <a:ext cx="551200" cy="187520"/>
          </a:xfrm>
          <a:prstGeom prst="rect">
            <a:avLst/>
          </a:prstGeom>
        </p:spPr>
      </p:pic>
      <p:pic>
        <p:nvPicPr>
          <p:cNvPr id="21" name="object 113">
            <a:extLst>
              <a:ext uri="{FF2B5EF4-FFF2-40B4-BE49-F238E27FC236}">
                <a16:creationId xmlns:a16="http://schemas.microsoft.com/office/drawing/2014/main" id="{A5A61E50-DC8A-3BE8-87AB-1A4635E61759}"/>
              </a:ext>
            </a:extLst>
          </p:cNvPr>
          <p:cNvPicPr/>
          <p:nvPr/>
        </p:nvPicPr>
        <p:blipFill>
          <a:blip r:embed="rId8" cstate="print"/>
          <a:stretch>
            <a:fillRect/>
          </a:stretch>
        </p:blipFill>
        <p:spPr>
          <a:xfrm>
            <a:off x="7665989" y="994739"/>
            <a:ext cx="78918" cy="156260"/>
          </a:xfrm>
          <a:prstGeom prst="rect">
            <a:avLst/>
          </a:prstGeom>
        </p:spPr>
      </p:pic>
      <p:sp>
        <p:nvSpPr>
          <p:cNvPr id="23" name="object 115">
            <a:extLst>
              <a:ext uri="{FF2B5EF4-FFF2-40B4-BE49-F238E27FC236}">
                <a16:creationId xmlns:a16="http://schemas.microsoft.com/office/drawing/2014/main" id="{84B41E3E-4DEA-E254-76CD-A93AD9685322}"/>
              </a:ext>
            </a:extLst>
          </p:cNvPr>
          <p:cNvSpPr/>
          <p:nvPr/>
        </p:nvSpPr>
        <p:spPr>
          <a:xfrm>
            <a:off x="9418320" y="1899169"/>
            <a:ext cx="912354" cy="179946"/>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a:ln>
            <a:solidFill>
              <a:schemeClr val="tx1"/>
            </a:solidFill>
          </a:ln>
        </p:spPr>
        <p:txBody>
          <a:bodyPr wrap="square" lIns="0" tIns="0" rIns="0" bIns="0" rtlCol="0"/>
          <a:lstStyle/>
          <a:p>
            <a:endParaRPr sz="4000"/>
          </a:p>
        </p:txBody>
      </p:sp>
      <p:pic>
        <p:nvPicPr>
          <p:cNvPr id="25" name="object 117">
            <a:extLst>
              <a:ext uri="{FF2B5EF4-FFF2-40B4-BE49-F238E27FC236}">
                <a16:creationId xmlns:a16="http://schemas.microsoft.com/office/drawing/2014/main" id="{0EFEB8FE-F573-A61F-32F5-2B0AF7C7F921}"/>
              </a:ext>
            </a:extLst>
          </p:cNvPr>
          <p:cNvPicPr/>
          <p:nvPr/>
        </p:nvPicPr>
        <p:blipFill>
          <a:blip r:embed="rId9" cstate="print"/>
          <a:stretch>
            <a:fillRect/>
          </a:stretch>
        </p:blipFill>
        <p:spPr>
          <a:xfrm>
            <a:off x="8870166" y="1233403"/>
            <a:ext cx="551202" cy="187520"/>
          </a:xfrm>
          <a:prstGeom prst="rect">
            <a:avLst/>
          </a:prstGeom>
        </p:spPr>
      </p:pic>
      <p:sp>
        <p:nvSpPr>
          <p:cNvPr id="28" name="object 118">
            <a:extLst>
              <a:ext uri="{FF2B5EF4-FFF2-40B4-BE49-F238E27FC236}">
                <a16:creationId xmlns:a16="http://schemas.microsoft.com/office/drawing/2014/main" id="{1B72C243-040A-EFA6-7D7D-224045E3F498}"/>
              </a:ext>
            </a:extLst>
          </p:cNvPr>
          <p:cNvSpPr txBox="1"/>
          <p:nvPr/>
        </p:nvSpPr>
        <p:spPr>
          <a:xfrm>
            <a:off x="7587255" y="736480"/>
            <a:ext cx="292862" cy="291105"/>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lang="en-GB" spc="-25" dirty="0">
                <a:latin typeface="Times New Roman"/>
                <a:cs typeface="Times New Roman"/>
              </a:rPr>
              <a:t>B</a:t>
            </a:r>
            <a:endParaRPr baseline="-22222" dirty="0">
              <a:latin typeface="Times New Roman"/>
              <a:cs typeface="Times New Roman"/>
            </a:endParaRPr>
          </a:p>
        </p:txBody>
      </p:sp>
      <p:sp>
        <p:nvSpPr>
          <p:cNvPr id="30" name="object 129">
            <a:extLst>
              <a:ext uri="{FF2B5EF4-FFF2-40B4-BE49-F238E27FC236}">
                <a16:creationId xmlns:a16="http://schemas.microsoft.com/office/drawing/2014/main" id="{FE5276EF-F88D-4A5A-244D-64A7C01F82C4}"/>
              </a:ext>
            </a:extLst>
          </p:cNvPr>
          <p:cNvSpPr/>
          <p:nvPr/>
        </p:nvSpPr>
        <p:spPr>
          <a:xfrm>
            <a:off x="5740014" y="2259494"/>
            <a:ext cx="6159196" cy="966025"/>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34" name="object 133">
            <a:extLst>
              <a:ext uri="{FF2B5EF4-FFF2-40B4-BE49-F238E27FC236}">
                <a16:creationId xmlns:a16="http://schemas.microsoft.com/office/drawing/2014/main" id="{DEBEE9BE-1DE4-E244-E1C0-99CFF6DA87DD}"/>
              </a:ext>
            </a:extLst>
          </p:cNvPr>
          <p:cNvPicPr/>
          <p:nvPr/>
        </p:nvPicPr>
        <p:blipFill>
          <a:blip r:embed="rId10" cstate="print"/>
          <a:stretch>
            <a:fillRect/>
          </a:stretch>
        </p:blipFill>
        <p:spPr>
          <a:xfrm>
            <a:off x="6374170" y="2924892"/>
            <a:ext cx="339053" cy="484907"/>
          </a:xfrm>
          <a:prstGeom prst="rect">
            <a:avLst/>
          </a:prstGeom>
        </p:spPr>
      </p:pic>
      <p:sp>
        <p:nvSpPr>
          <p:cNvPr id="38" name="object 137">
            <a:extLst>
              <a:ext uri="{FF2B5EF4-FFF2-40B4-BE49-F238E27FC236}">
                <a16:creationId xmlns:a16="http://schemas.microsoft.com/office/drawing/2014/main" id="{A6A446B6-9BD5-043F-CFB5-023CA9D33ADF}"/>
              </a:ext>
            </a:extLst>
          </p:cNvPr>
          <p:cNvSpPr/>
          <p:nvPr/>
        </p:nvSpPr>
        <p:spPr>
          <a:xfrm>
            <a:off x="11726693" y="3226065"/>
            <a:ext cx="241506" cy="183103"/>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39" name="object 138">
            <a:extLst>
              <a:ext uri="{FF2B5EF4-FFF2-40B4-BE49-F238E27FC236}">
                <a16:creationId xmlns:a16="http://schemas.microsoft.com/office/drawing/2014/main" id="{E40A212B-6C27-867B-4222-C78F468C6086}"/>
              </a:ext>
            </a:extLst>
          </p:cNvPr>
          <p:cNvSpPr/>
          <p:nvPr/>
        </p:nvSpPr>
        <p:spPr>
          <a:xfrm>
            <a:off x="11722905" y="2739264"/>
            <a:ext cx="249399" cy="670851"/>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sp>
        <p:nvSpPr>
          <p:cNvPr id="40" name="object 139">
            <a:extLst>
              <a:ext uri="{FF2B5EF4-FFF2-40B4-BE49-F238E27FC236}">
                <a16:creationId xmlns:a16="http://schemas.microsoft.com/office/drawing/2014/main" id="{B26305F8-42A8-93A4-60F0-0FCCCF1DEF94}"/>
              </a:ext>
            </a:extLst>
          </p:cNvPr>
          <p:cNvSpPr txBox="1"/>
          <p:nvPr/>
        </p:nvSpPr>
        <p:spPr>
          <a:xfrm>
            <a:off x="5867400" y="1066800"/>
            <a:ext cx="879209" cy="405239"/>
          </a:xfrm>
          <a:prstGeom prst="rect">
            <a:avLst/>
          </a:prstGeom>
        </p:spPr>
        <p:txBody>
          <a:bodyPr vert="horz" wrap="square" lIns="0" tIns="35560" rIns="0" bIns="0" rtlCol="0">
            <a:spAutoFit/>
          </a:bodyPr>
          <a:lstStyle/>
          <a:p>
            <a:pPr marL="25400">
              <a:lnSpc>
                <a:spcPct val="100000"/>
              </a:lnSpc>
              <a:spcBef>
                <a:spcPts val="280"/>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41" name="object 139">
            <a:extLst>
              <a:ext uri="{FF2B5EF4-FFF2-40B4-BE49-F238E27FC236}">
                <a16:creationId xmlns:a16="http://schemas.microsoft.com/office/drawing/2014/main" id="{7290A876-8F77-FDB9-EDDF-3CD0337CAC2F}"/>
              </a:ext>
            </a:extLst>
          </p:cNvPr>
          <p:cNvSpPr txBox="1"/>
          <p:nvPr/>
        </p:nvSpPr>
        <p:spPr>
          <a:xfrm>
            <a:off x="5771666" y="1694776"/>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42" name="object 139">
            <a:extLst>
              <a:ext uri="{FF2B5EF4-FFF2-40B4-BE49-F238E27FC236}">
                <a16:creationId xmlns:a16="http://schemas.microsoft.com/office/drawing/2014/main" id="{ACFF0A79-03B8-6D2E-707D-008B5F9BB888}"/>
              </a:ext>
            </a:extLst>
          </p:cNvPr>
          <p:cNvSpPr txBox="1"/>
          <p:nvPr/>
        </p:nvSpPr>
        <p:spPr>
          <a:xfrm>
            <a:off x="5771666" y="2322753"/>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43" name="object 139">
            <a:extLst>
              <a:ext uri="{FF2B5EF4-FFF2-40B4-BE49-F238E27FC236}">
                <a16:creationId xmlns:a16="http://schemas.microsoft.com/office/drawing/2014/main" id="{B2365394-3D53-287F-246C-B5E37B45FCF8}"/>
              </a:ext>
            </a:extLst>
          </p:cNvPr>
          <p:cNvSpPr txBox="1"/>
          <p:nvPr/>
        </p:nvSpPr>
        <p:spPr>
          <a:xfrm>
            <a:off x="5771666" y="2950729"/>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sp>
        <p:nvSpPr>
          <p:cNvPr id="35" name="object 134">
            <a:extLst>
              <a:ext uri="{FF2B5EF4-FFF2-40B4-BE49-F238E27FC236}">
                <a16:creationId xmlns:a16="http://schemas.microsoft.com/office/drawing/2014/main" id="{2B719D73-0887-7C04-DD18-9CA44BF77A9E}"/>
              </a:ext>
            </a:extLst>
          </p:cNvPr>
          <p:cNvSpPr/>
          <p:nvPr/>
        </p:nvSpPr>
        <p:spPr>
          <a:xfrm>
            <a:off x="6407635" y="3221797"/>
            <a:ext cx="902254" cy="193761"/>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a:ln>
            <a:solidFill>
              <a:schemeClr val="tx1"/>
            </a:solidFill>
          </a:ln>
        </p:spPr>
        <p:txBody>
          <a:bodyPr wrap="square" lIns="0" tIns="0" rIns="0" bIns="0" rtlCol="0"/>
          <a:lstStyle/>
          <a:p>
            <a:endParaRPr sz="4000"/>
          </a:p>
        </p:txBody>
      </p:sp>
      <p:sp>
        <p:nvSpPr>
          <p:cNvPr id="82" name="object 134">
            <a:extLst>
              <a:ext uri="{FF2B5EF4-FFF2-40B4-BE49-F238E27FC236}">
                <a16:creationId xmlns:a16="http://schemas.microsoft.com/office/drawing/2014/main" id="{129CE9B5-2769-76E7-F927-3FCFD80A2741}"/>
              </a:ext>
            </a:extLst>
          </p:cNvPr>
          <p:cNvSpPr/>
          <p:nvPr/>
        </p:nvSpPr>
        <p:spPr>
          <a:xfrm>
            <a:off x="7673650" y="3208145"/>
            <a:ext cx="124003" cy="207413"/>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a:ln>
            <a:solidFill>
              <a:schemeClr val="tx1"/>
            </a:solidFill>
          </a:ln>
        </p:spPr>
        <p:txBody>
          <a:bodyPr wrap="square" lIns="0" tIns="0" rIns="0" bIns="0" rtlCol="0"/>
          <a:lstStyle/>
          <a:p>
            <a:endParaRPr sz="4000"/>
          </a:p>
        </p:txBody>
      </p:sp>
      <p:sp>
        <p:nvSpPr>
          <p:cNvPr id="83" name="object 107">
            <a:extLst>
              <a:ext uri="{FF2B5EF4-FFF2-40B4-BE49-F238E27FC236}">
                <a16:creationId xmlns:a16="http://schemas.microsoft.com/office/drawing/2014/main" id="{BCD35711-2C1A-1286-CAF8-0D3C6612223E}"/>
              </a:ext>
            </a:extLst>
          </p:cNvPr>
          <p:cNvSpPr/>
          <p:nvPr/>
        </p:nvSpPr>
        <p:spPr>
          <a:xfrm>
            <a:off x="11481566" y="2546886"/>
            <a:ext cx="245613" cy="188546"/>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84" name="object 108">
            <a:extLst>
              <a:ext uri="{FF2B5EF4-FFF2-40B4-BE49-F238E27FC236}">
                <a16:creationId xmlns:a16="http://schemas.microsoft.com/office/drawing/2014/main" id="{9F3EECD3-9E4A-FCA4-039F-CCBAC88353D9}"/>
              </a:ext>
            </a:extLst>
          </p:cNvPr>
          <p:cNvSpPr/>
          <p:nvPr/>
        </p:nvSpPr>
        <p:spPr>
          <a:xfrm>
            <a:off x="11477781" y="2551698"/>
            <a:ext cx="249399" cy="187838"/>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85" name="object 109">
            <a:extLst>
              <a:ext uri="{FF2B5EF4-FFF2-40B4-BE49-F238E27FC236}">
                <a16:creationId xmlns:a16="http://schemas.microsoft.com/office/drawing/2014/main" id="{B2328D63-873A-009B-A22A-A25C54AE2555}"/>
              </a:ext>
            </a:extLst>
          </p:cNvPr>
          <p:cNvSpPr/>
          <p:nvPr/>
        </p:nvSpPr>
        <p:spPr>
          <a:xfrm>
            <a:off x="10566399" y="2563106"/>
            <a:ext cx="912354" cy="171346"/>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86" name="object 115">
            <a:extLst>
              <a:ext uri="{FF2B5EF4-FFF2-40B4-BE49-F238E27FC236}">
                <a16:creationId xmlns:a16="http://schemas.microsoft.com/office/drawing/2014/main" id="{D636554C-F3AD-D1AC-2BBA-E514883627B5}"/>
              </a:ext>
            </a:extLst>
          </p:cNvPr>
          <p:cNvSpPr/>
          <p:nvPr/>
        </p:nvSpPr>
        <p:spPr>
          <a:xfrm>
            <a:off x="10566399" y="2562126"/>
            <a:ext cx="912354" cy="179946"/>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a:ln>
            <a:solidFill>
              <a:schemeClr val="tx1"/>
            </a:solidFill>
          </a:ln>
        </p:spPr>
        <p:txBody>
          <a:bodyPr wrap="square" lIns="0" tIns="0" rIns="0" bIns="0" rtlCol="0"/>
          <a:lstStyle/>
          <a:p>
            <a:endParaRPr sz="4000"/>
          </a:p>
        </p:txBody>
      </p:sp>
      <p:sp>
        <p:nvSpPr>
          <p:cNvPr id="91" name="object 105">
            <a:extLst>
              <a:ext uri="{FF2B5EF4-FFF2-40B4-BE49-F238E27FC236}">
                <a16:creationId xmlns:a16="http://schemas.microsoft.com/office/drawing/2014/main" id="{634ADB6E-1A21-53EE-F539-AA54B6A94A57}"/>
              </a:ext>
            </a:extLst>
          </p:cNvPr>
          <p:cNvSpPr/>
          <p:nvPr/>
        </p:nvSpPr>
        <p:spPr>
          <a:xfrm>
            <a:off x="6674574" y="2265967"/>
            <a:ext cx="69453" cy="481434"/>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cxnSp>
        <p:nvCxnSpPr>
          <p:cNvPr id="94" name="Straight Connector 93">
            <a:extLst>
              <a:ext uri="{FF2B5EF4-FFF2-40B4-BE49-F238E27FC236}">
                <a16:creationId xmlns:a16="http://schemas.microsoft.com/office/drawing/2014/main" id="{C7530F1E-16FC-7111-0F94-E624F50F0537}"/>
              </a:ext>
            </a:extLst>
          </p:cNvPr>
          <p:cNvCxnSpPr>
            <a:cxnSpLocks/>
          </p:cNvCxnSpPr>
          <p:nvPr/>
        </p:nvCxnSpPr>
        <p:spPr bwMode="auto">
          <a:xfrm flipV="1">
            <a:off x="6400313" y="3409168"/>
            <a:ext cx="5511089" cy="10972"/>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1" name="object 102">
            <a:extLst>
              <a:ext uri="{FF2B5EF4-FFF2-40B4-BE49-F238E27FC236}">
                <a16:creationId xmlns:a16="http://schemas.microsoft.com/office/drawing/2014/main" id="{B4D51B05-464D-F68B-14CE-5ABBD7B15551}"/>
              </a:ext>
            </a:extLst>
          </p:cNvPr>
          <p:cNvSpPr/>
          <p:nvPr/>
        </p:nvSpPr>
        <p:spPr>
          <a:xfrm>
            <a:off x="5743062" y="3993089"/>
            <a:ext cx="6182873" cy="1265934"/>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162" name="object 103">
            <a:extLst>
              <a:ext uri="{FF2B5EF4-FFF2-40B4-BE49-F238E27FC236}">
                <a16:creationId xmlns:a16="http://schemas.microsoft.com/office/drawing/2014/main" id="{08528A4B-F5A0-4FF8-163A-D40CABC2E243}"/>
              </a:ext>
            </a:extLst>
          </p:cNvPr>
          <p:cNvPicPr/>
          <p:nvPr/>
        </p:nvPicPr>
        <p:blipFill>
          <a:blip r:embed="rId5" cstate="print"/>
          <a:stretch>
            <a:fillRect/>
          </a:stretch>
        </p:blipFill>
        <p:spPr>
          <a:xfrm>
            <a:off x="7307640" y="3934370"/>
            <a:ext cx="399667" cy="484906"/>
          </a:xfrm>
          <a:prstGeom prst="rect">
            <a:avLst/>
          </a:prstGeom>
        </p:spPr>
      </p:pic>
      <p:sp>
        <p:nvSpPr>
          <p:cNvPr id="163" name="object 105">
            <a:extLst>
              <a:ext uri="{FF2B5EF4-FFF2-40B4-BE49-F238E27FC236}">
                <a16:creationId xmlns:a16="http://schemas.microsoft.com/office/drawing/2014/main" id="{497904F8-026C-66C5-9A3D-E1B5FD2EFC38}"/>
              </a:ext>
            </a:extLst>
          </p:cNvPr>
          <p:cNvSpPr/>
          <p:nvPr/>
        </p:nvSpPr>
        <p:spPr>
          <a:xfrm>
            <a:off x="7006468" y="4597328"/>
            <a:ext cx="69453" cy="481434"/>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165" name="object 107">
            <a:extLst>
              <a:ext uri="{FF2B5EF4-FFF2-40B4-BE49-F238E27FC236}">
                <a16:creationId xmlns:a16="http://schemas.microsoft.com/office/drawing/2014/main" id="{1A805528-18C5-C3C4-2337-640ABBC7A4F4}"/>
              </a:ext>
            </a:extLst>
          </p:cNvPr>
          <p:cNvSpPr/>
          <p:nvPr/>
        </p:nvSpPr>
        <p:spPr>
          <a:xfrm>
            <a:off x="10080473" y="4889900"/>
            <a:ext cx="245613" cy="188546"/>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166" name="object 108">
            <a:extLst>
              <a:ext uri="{FF2B5EF4-FFF2-40B4-BE49-F238E27FC236}">
                <a16:creationId xmlns:a16="http://schemas.microsoft.com/office/drawing/2014/main" id="{1FA59611-DA1E-F1C1-91F0-A7CE6043DCCA}"/>
              </a:ext>
            </a:extLst>
          </p:cNvPr>
          <p:cNvSpPr/>
          <p:nvPr/>
        </p:nvSpPr>
        <p:spPr>
          <a:xfrm>
            <a:off x="10076688" y="4894712"/>
            <a:ext cx="249399" cy="187838"/>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167" name="object 109">
            <a:extLst>
              <a:ext uri="{FF2B5EF4-FFF2-40B4-BE49-F238E27FC236}">
                <a16:creationId xmlns:a16="http://schemas.microsoft.com/office/drawing/2014/main" id="{E12431A9-A651-88AB-E73F-5099D074E147}"/>
              </a:ext>
            </a:extLst>
          </p:cNvPr>
          <p:cNvSpPr/>
          <p:nvPr/>
        </p:nvSpPr>
        <p:spPr>
          <a:xfrm>
            <a:off x="8787384" y="4906120"/>
            <a:ext cx="737616" cy="162746"/>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pic>
        <p:nvPicPr>
          <p:cNvPr id="168" name="object 111">
            <a:extLst>
              <a:ext uri="{FF2B5EF4-FFF2-40B4-BE49-F238E27FC236}">
                <a16:creationId xmlns:a16="http://schemas.microsoft.com/office/drawing/2014/main" id="{1DA8928F-7277-8806-AE44-C2F95737C63F}"/>
              </a:ext>
            </a:extLst>
          </p:cNvPr>
          <p:cNvPicPr/>
          <p:nvPr/>
        </p:nvPicPr>
        <p:blipFill>
          <a:blip r:embed="rId6" cstate="print"/>
          <a:stretch>
            <a:fillRect/>
          </a:stretch>
        </p:blipFill>
        <p:spPr>
          <a:xfrm>
            <a:off x="7696200" y="4231754"/>
            <a:ext cx="551202" cy="187520"/>
          </a:xfrm>
          <a:prstGeom prst="rect">
            <a:avLst/>
          </a:prstGeom>
        </p:spPr>
      </p:pic>
      <p:pic>
        <p:nvPicPr>
          <p:cNvPr id="169" name="object 112">
            <a:extLst>
              <a:ext uri="{FF2B5EF4-FFF2-40B4-BE49-F238E27FC236}">
                <a16:creationId xmlns:a16="http://schemas.microsoft.com/office/drawing/2014/main" id="{992AEECE-C0B6-9C53-E71A-179148727F82}"/>
              </a:ext>
            </a:extLst>
          </p:cNvPr>
          <p:cNvPicPr/>
          <p:nvPr/>
        </p:nvPicPr>
        <p:blipFill>
          <a:blip r:embed="rId7" cstate="print"/>
          <a:stretch>
            <a:fillRect/>
          </a:stretch>
        </p:blipFill>
        <p:spPr>
          <a:xfrm>
            <a:off x="8237220" y="4231754"/>
            <a:ext cx="551200" cy="187520"/>
          </a:xfrm>
          <a:prstGeom prst="rect">
            <a:avLst/>
          </a:prstGeom>
        </p:spPr>
      </p:pic>
      <p:sp>
        <p:nvSpPr>
          <p:cNvPr id="171" name="object 115">
            <a:extLst>
              <a:ext uri="{FF2B5EF4-FFF2-40B4-BE49-F238E27FC236}">
                <a16:creationId xmlns:a16="http://schemas.microsoft.com/office/drawing/2014/main" id="{31C356B6-BE66-87E7-AB7E-D313989AC7B8}"/>
              </a:ext>
            </a:extLst>
          </p:cNvPr>
          <p:cNvSpPr/>
          <p:nvPr/>
        </p:nvSpPr>
        <p:spPr>
          <a:xfrm>
            <a:off x="8787384" y="4897520"/>
            <a:ext cx="737616" cy="171346"/>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a:ln>
            <a:solidFill>
              <a:schemeClr val="tx1"/>
            </a:solidFill>
          </a:ln>
        </p:spPr>
        <p:txBody>
          <a:bodyPr wrap="square" lIns="0" tIns="0" rIns="0" bIns="0" rtlCol="0"/>
          <a:lstStyle/>
          <a:p>
            <a:endParaRPr sz="4000"/>
          </a:p>
        </p:txBody>
      </p:sp>
      <p:pic>
        <p:nvPicPr>
          <p:cNvPr id="172" name="object 117">
            <a:extLst>
              <a:ext uri="{FF2B5EF4-FFF2-40B4-BE49-F238E27FC236}">
                <a16:creationId xmlns:a16="http://schemas.microsoft.com/office/drawing/2014/main" id="{38B941D4-7E3A-AD37-A1E6-54241E2D0357}"/>
              </a:ext>
            </a:extLst>
          </p:cNvPr>
          <p:cNvPicPr/>
          <p:nvPr/>
        </p:nvPicPr>
        <p:blipFill>
          <a:blip r:embed="rId9" cstate="print"/>
          <a:stretch>
            <a:fillRect/>
          </a:stretch>
        </p:blipFill>
        <p:spPr>
          <a:xfrm>
            <a:off x="9519390" y="4231754"/>
            <a:ext cx="551202" cy="187520"/>
          </a:xfrm>
          <a:prstGeom prst="rect">
            <a:avLst/>
          </a:prstGeom>
        </p:spPr>
      </p:pic>
      <p:sp>
        <p:nvSpPr>
          <p:cNvPr id="173" name="object 118">
            <a:extLst>
              <a:ext uri="{FF2B5EF4-FFF2-40B4-BE49-F238E27FC236}">
                <a16:creationId xmlns:a16="http://schemas.microsoft.com/office/drawing/2014/main" id="{F59E1589-EEC0-BA69-A230-484EC9B69441}"/>
              </a:ext>
            </a:extLst>
          </p:cNvPr>
          <p:cNvSpPr txBox="1"/>
          <p:nvPr/>
        </p:nvSpPr>
        <p:spPr>
          <a:xfrm>
            <a:off x="9006214" y="3759691"/>
            <a:ext cx="267613" cy="291105"/>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lang="en-GB" spc="-25" dirty="0">
                <a:latin typeface="Times New Roman"/>
                <a:cs typeface="Times New Roman"/>
              </a:rPr>
              <a:t>B</a:t>
            </a:r>
            <a:endParaRPr baseline="-22222" dirty="0">
              <a:latin typeface="Times New Roman"/>
              <a:cs typeface="Times New Roman"/>
            </a:endParaRPr>
          </a:p>
        </p:txBody>
      </p:sp>
      <p:sp>
        <p:nvSpPr>
          <p:cNvPr id="174" name="object 129">
            <a:extLst>
              <a:ext uri="{FF2B5EF4-FFF2-40B4-BE49-F238E27FC236}">
                <a16:creationId xmlns:a16="http://schemas.microsoft.com/office/drawing/2014/main" id="{4A520C59-2407-2F2E-2A8C-218E482DE7C0}"/>
              </a:ext>
            </a:extLst>
          </p:cNvPr>
          <p:cNvSpPr/>
          <p:nvPr/>
        </p:nvSpPr>
        <p:spPr>
          <a:xfrm>
            <a:off x="5766044" y="5257845"/>
            <a:ext cx="6159196" cy="966025"/>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175" name="object 133">
            <a:extLst>
              <a:ext uri="{FF2B5EF4-FFF2-40B4-BE49-F238E27FC236}">
                <a16:creationId xmlns:a16="http://schemas.microsoft.com/office/drawing/2014/main" id="{D4119ACA-F4F9-61CB-C44A-85D06E11C091}"/>
              </a:ext>
            </a:extLst>
          </p:cNvPr>
          <p:cNvPicPr/>
          <p:nvPr/>
        </p:nvPicPr>
        <p:blipFill>
          <a:blip r:embed="rId10" cstate="print"/>
          <a:stretch>
            <a:fillRect/>
          </a:stretch>
        </p:blipFill>
        <p:spPr>
          <a:xfrm>
            <a:off x="6402232" y="5923243"/>
            <a:ext cx="339053" cy="484907"/>
          </a:xfrm>
          <a:prstGeom prst="rect">
            <a:avLst/>
          </a:prstGeom>
        </p:spPr>
      </p:pic>
      <p:sp>
        <p:nvSpPr>
          <p:cNvPr id="176" name="object 137">
            <a:extLst>
              <a:ext uri="{FF2B5EF4-FFF2-40B4-BE49-F238E27FC236}">
                <a16:creationId xmlns:a16="http://schemas.microsoft.com/office/drawing/2014/main" id="{77F0C399-B0A0-E7FA-A07F-06BA3FD2F6FB}"/>
              </a:ext>
            </a:extLst>
          </p:cNvPr>
          <p:cNvSpPr/>
          <p:nvPr/>
        </p:nvSpPr>
        <p:spPr>
          <a:xfrm>
            <a:off x="11479508" y="6224416"/>
            <a:ext cx="241506" cy="183103"/>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177" name="object 138">
            <a:extLst>
              <a:ext uri="{FF2B5EF4-FFF2-40B4-BE49-F238E27FC236}">
                <a16:creationId xmlns:a16="http://schemas.microsoft.com/office/drawing/2014/main" id="{19090A3D-78E3-16C5-E139-51F4D55F13B0}"/>
              </a:ext>
            </a:extLst>
          </p:cNvPr>
          <p:cNvSpPr/>
          <p:nvPr/>
        </p:nvSpPr>
        <p:spPr>
          <a:xfrm>
            <a:off x="11475720" y="5737615"/>
            <a:ext cx="249399" cy="670851"/>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sp>
        <p:nvSpPr>
          <p:cNvPr id="179" name="object 139">
            <a:extLst>
              <a:ext uri="{FF2B5EF4-FFF2-40B4-BE49-F238E27FC236}">
                <a16:creationId xmlns:a16="http://schemas.microsoft.com/office/drawing/2014/main" id="{2B243C8B-8F3A-2E2E-E701-DD8CF8C32CEE}"/>
              </a:ext>
            </a:extLst>
          </p:cNvPr>
          <p:cNvSpPr txBox="1"/>
          <p:nvPr/>
        </p:nvSpPr>
        <p:spPr>
          <a:xfrm>
            <a:off x="5799728" y="4723759"/>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180" name="object 139">
            <a:extLst>
              <a:ext uri="{FF2B5EF4-FFF2-40B4-BE49-F238E27FC236}">
                <a16:creationId xmlns:a16="http://schemas.microsoft.com/office/drawing/2014/main" id="{BE774B7B-662A-9CEE-2E73-F1861B57FAF9}"/>
              </a:ext>
            </a:extLst>
          </p:cNvPr>
          <p:cNvSpPr txBox="1"/>
          <p:nvPr/>
        </p:nvSpPr>
        <p:spPr>
          <a:xfrm>
            <a:off x="5799728" y="5343418"/>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181" name="object 139">
            <a:extLst>
              <a:ext uri="{FF2B5EF4-FFF2-40B4-BE49-F238E27FC236}">
                <a16:creationId xmlns:a16="http://schemas.microsoft.com/office/drawing/2014/main" id="{A720BE2F-115E-2C18-3878-824E6868C7FE}"/>
              </a:ext>
            </a:extLst>
          </p:cNvPr>
          <p:cNvSpPr txBox="1"/>
          <p:nvPr/>
        </p:nvSpPr>
        <p:spPr>
          <a:xfrm>
            <a:off x="5799728" y="5963076"/>
            <a:ext cx="879209" cy="405240"/>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sp>
        <p:nvSpPr>
          <p:cNvPr id="182" name="object 134">
            <a:extLst>
              <a:ext uri="{FF2B5EF4-FFF2-40B4-BE49-F238E27FC236}">
                <a16:creationId xmlns:a16="http://schemas.microsoft.com/office/drawing/2014/main" id="{2BCF79B8-3644-02FF-BAFF-1625916BB532}"/>
              </a:ext>
            </a:extLst>
          </p:cNvPr>
          <p:cNvSpPr/>
          <p:nvPr/>
        </p:nvSpPr>
        <p:spPr>
          <a:xfrm>
            <a:off x="6435698" y="6220148"/>
            <a:ext cx="746714" cy="20632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a:ln>
            <a:solidFill>
              <a:schemeClr val="tx1"/>
            </a:solidFill>
          </a:ln>
        </p:spPr>
        <p:txBody>
          <a:bodyPr wrap="square" lIns="0" tIns="0" rIns="0" bIns="0" rtlCol="0"/>
          <a:lstStyle/>
          <a:p>
            <a:endParaRPr sz="4000"/>
          </a:p>
        </p:txBody>
      </p:sp>
      <p:sp>
        <p:nvSpPr>
          <p:cNvPr id="184" name="object 107">
            <a:extLst>
              <a:ext uri="{FF2B5EF4-FFF2-40B4-BE49-F238E27FC236}">
                <a16:creationId xmlns:a16="http://schemas.microsoft.com/office/drawing/2014/main" id="{A1972157-AF29-5749-223B-8FE770B11552}"/>
              </a:ext>
            </a:extLst>
          </p:cNvPr>
          <p:cNvSpPr/>
          <p:nvPr/>
        </p:nvSpPr>
        <p:spPr>
          <a:xfrm>
            <a:off x="11240267" y="5545237"/>
            <a:ext cx="245613" cy="188546"/>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185" name="object 108">
            <a:extLst>
              <a:ext uri="{FF2B5EF4-FFF2-40B4-BE49-F238E27FC236}">
                <a16:creationId xmlns:a16="http://schemas.microsoft.com/office/drawing/2014/main" id="{66D96B35-6FB8-E3CA-075A-F70323C33999}"/>
              </a:ext>
            </a:extLst>
          </p:cNvPr>
          <p:cNvSpPr/>
          <p:nvPr/>
        </p:nvSpPr>
        <p:spPr>
          <a:xfrm>
            <a:off x="11236482" y="5550049"/>
            <a:ext cx="249399" cy="187838"/>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186" name="object 109">
            <a:extLst>
              <a:ext uri="{FF2B5EF4-FFF2-40B4-BE49-F238E27FC236}">
                <a16:creationId xmlns:a16="http://schemas.microsoft.com/office/drawing/2014/main" id="{594C94B4-919F-9122-7223-C8AAA99E7BBF}"/>
              </a:ext>
            </a:extLst>
          </p:cNvPr>
          <p:cNvSpPr/>
          <p:nvPr/>
        </p:nvSpPr>
        <p:spPr>
          <a:xfrm>
            <a:off x="10325100" y="5561457"/>
            <a:ext cx="912354" cy="171346"/>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187" name="object 115">
            <a:extLst>
              <a:ext uri="{FF2B5EF4-FFF2-40B4-BE49-F238E27FC236}">
                <a16:creationId xmlns:a16="http://schemas.microsoft.com/office/drawing/2014/main" id="{598240BE-59F9-B790-6BBC-47CFD840ED34}"/>
              </a:ext>
            </a:extLst>
          </p:cNvPr>
          <p:cNvSpPr/>
          <p:nvPr/>
        </p:nvSpPr>
        <p:spPr>
          <a:xfrm>
            <a:off x="10325100" y="5560477"/>
            <a:ext cx="912354" cy="179946"/>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a:ln>
            <a:solidFill>
              <a:schemeClr val="tx1"/>
            </a:solidFill>
          </a:ln>
        </p:spPr>
        <p:txBody>
          <a:bodyPr wrap="square" lIns="0" tIns="0" rIns="0" bIns="0" rtlCol="0"/>
          <a:lstStyle/>
          <a:p>
            <a:endParaRPr sz="4000"/>
          </a:p>
        </p:txBody>
      </p:sp>
      <p:sp>
        <p:nvSpPr>
          <p:cNvPr id="188" name="object 105">
            <a:extLst>
              <a:ext uri="{FF2B5EF4-FFF2-40B4-BE49-F238E27FC236}">
                <a16:creationId xmlns:a16="http://schemas.microsoft.com/office/drawing/2014/main" id="{0DAD69EA-2774-2EA6-17E8-FDD01C7B399F}"/>
              </a:ext>
            </a:extLst>
          </p:cNvPr>
          <p:cNvSpPr/>
          <p:nvPr/>
        </p:nvSpPr>
        <p:spPr>
          <a:xfrm>
            <a:off x="6702636" y="5264318"/>
            <a:ext cx="69453" cy="481434"/>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cxnSp>
        <p:nvCxnSpPr>
          <p:cNvPr id="189" name="Straight Connector 188">
            <a:extLst>
              <a:ext uri="{FF2B5EF4-FFF2-40B4-BE49-F238E27FC236}">
                <a16:creationId xmlns:a16="http://schemas.microsoft.com/office/drawing/2014/main" id="{A11302B7-2556-010A-0212-E0A0EFB5AF7C}"/>
              </a:ext>
            </a:extLst>
          </p:cNvPr>
          <p:cNvCxnSpPr>
            <a:cxnSpLocks/>
          </p:cNvCxnSpPr>
          <p:nvPr/>
        </p:nvCxnSpPr>
        <p:spPr bwMode="auto">
          <a:xfrm flipV="1">
            <a:off x="6428375" y="6407519"/>
            <a:ext cx="5511089" cy="10972"/>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0" name="object 115">
            <a:extLst>
              <a:ext uri="{FF2B5EF4-FFF2-40B4-BE49-F238E27FC236}">
                <a16:creationId xmlns:a16="http://schemas.microsoft.com/office/drawing/2014/main" id="{2363C09D-DDF8-FC28-F17D-AB3A1C703F6C}"/>
              </a:ext>
            </a:extLst>
          </p:cNvPr>
          <p:cNvSpPr/>
          <p:nvPr/>
        </p:nvSpPr>
        <p:spPr>
          <a:xfrm>
            <a:off x="7163805" y="4897520"/>
            <a:ext cx="185024" cy="172326"/>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a:ln>
            <a:solidFill>
              <a:schemeClr val="tx1"/>
            </a:solidFill>
          </a:ln>
        </p:spPr>
        <p:txBody>
          <a:bodyPr wrap="square" lIns="0" tIns="0" rIns="0" bIns="0" rtlCol="0"/>
          <a:lstStyle/>
          <a:p>
            <a:endParaRPr sz="4000"/>
          </a:p>
        </p:txBody>
      </p:sp>
      <p:cxnSp>
        <p:nvCxnSpPr>
          <p:cNvPr id="192" name="Straight Connector 191">
            <a:extLst>
              <a:ext uri="{FF2B5EF4-FFF2-40B4-BE49-F238E27FC236}">
                <a16:creationId xmlns:a16="http://schemas.microsoft.com/office/drawing/2014/main" id="{FECEA88B-F3EC-54BF-84F6-95793D977AD1}"/>
              </a:ext>
            </a:extLst>
          </p:cNvPr>
          <p:cNvCxnSpPr>
            <a:cxnSpLocks/>
          </p:cNvCxnSpPr>
          <p:nvPr/>
        </p:nvCxnSpPr>
        <p:spPr bwMode="auto">
          <a:xfrm>
            <a:off x="7788575" y="1318650"/>
            <a:ext cx="3431" cy="1894634"/>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199" name="Straight Connector 198">
            <a:extLst>
              <a:ext uri="{FF2B5EF4-FFF2-40B4-BE49-F238E27FC236}">
                <a16:creationId xmlns:a16="http://schemas.microsoft.com/office/drawing/2014/main" id="{460EE0B2-A1F3-2EF8-5818-2E721C1D3417}"/>
              </a:ext>
            </a:extLst>
          </p:cNvPr>
          <p:cNvCxnSpPr>
            <a:cxnSpLocks/>
          </p:cNvCxnSpPr>
          <p:nvPr/>
        </p:nvCxnSpPr>
        <p:spPr bwMode="auto">
          <a:xfrm>
            <a:off x="7666819" y="1330886"/>
            <a:ext cx="3431" cy="1894634"/>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00" name="Straight Connector 199">
            <a:extLst>
              <a:ext uri="{FF2B5EF4-FFF2-40B4-BE49-F238E27FC236}">
                <a16:creationId xmlns:a16="http://schemas.microsoft.com/office/drawing/2014/main" id="{02D7BE1C-0BDC-774A-09A1-E6F2B040F128}"/>
              </a:ext>
            </a:extLst>
          </p:cNvPr>
          <p:cNvCxnSpPr>
            <a:cxnSpLocks/>
          </p:cNvCxnSpPr>
          <p:nvPr/>
        </p:nvCxnSpPr>
        <p:spPr bwMode="auto">
          <a:xfrm>
            <a:off x="7306149" y="1352558"/>
            <a:ext cx="3431" cy="1894634"/>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01" name="Straight Connector 200">
            <a:extLst>
              <a:ext uri="{FF2B5EF4-FFF2-40B4-BE49-F238E27FC236}">
                <a16:creationId xmlns:a16="http://schemas.microsoft.com/office/drawing/2014/main" id="{2AAA78B4-A7A7-D45B-E973-2604777A6B24}"/>
              </a:ext>
            </a:extLst>
          </p:cNvPr>
          <p:cNvCxnSpPr>
            <a:cxnSpLocks/>
          </p:cNvCxnSpPr>
          <p:nvPr/>
        </p:nvCxnSpPr>
        <p:spPr bwMode="auto">
          <a:xfrm>
            <a:off x="7171322" y="5051553"/>
            <a:ext cx="0" cy="1208466"/>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04" name="Straight Connector 203">
            <a:extLst>
              <a:ext uri="{FF2B5EF4-FFF2-40B4-BE49-F238E27FC236}">
                <a16:creationId xmlns:a16="http://schemas.microsoft.com/office/drawing/2014/main" id="{40ECCFEF-6D6C-31A9-F1DA-3A19A28A9FA4}"/>
              </a:ext>
            </a:extLst>
          </p:cNvPr>
          <p:cNvCxnSpPr>
            <a:cxnSpLocks/>
          </p:cNvCxnSpPr>
          <p:nvPr/>
        </p:nvCxnSpPr>
        <p:spPr bwMode="auto">
          <a:xfrm flipH="1">
            <a:off x="7345408" y="4418788"/>
            <a:ext cx="1139" cy="583462"/>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08" name="Straight Connector 207">
            <a:extLst>
              <a:ext uri="{FF2B5EF4-FFF2-40B4-BE49-F238E27FC236}">
                <a16:creationId xmlns:a16="http://schemas.microsoft.com/office/drawing/2014/main" id="{32FDA030-D82A-9F64-F771-63708D119D32}"/>
              </a:ext>
            </a:extLst>
          </p:cNvPr>
          <p:cNvCxnSpPr>
            <a:cxnSpLocks/>
          </p:cNvCxnSpPr>
          <p:nvPr/>
        </p:nvCxnSpPr>
        <p:spPr bwMode="auto">
          <a:xfrm>
            <a:off x="8785474" y="4412416"/>
            <a:ext cx="10435" cy="564405"/>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15856BDA-743E-3AD8-7F4F-39899C444ED5}"/>
              </a:ext>
            </a:extLst>
          </p:cNvPr>
          <p:cNvCxnSpPr>
            <a:cxnSpLocks/>
          </p:cNvCxnSpPr>
          <p:nvPr/>
        </p:nvCxnSpPr>
        <p:spPr bwMode="auto">
          <a:xfrm flipH="1">
            <a:off x="9512280" y="4365366"/>
            <a:ext cx="9049" cy="601453"/>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7AC02DC8-0689-3B93-8936-116DFE673096}"/>
              </a:ext>
            </a:extLst>
          </p:cNvPr>
          <p:cNvCxnSpPr>
            <a:cxnSpLocks/>
          </p:cNvCxnSpPr>
          <p:nvPr/>
        </p:nvCxnSpPr>
        <p:spPr bwMode="auto">
          <a:xfrm>
            <a:off x="10065448" y="4354167"/>
            <a:ext cx="0" cy="612652"/>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71608BCF-70C4-7DEC-F819-F106EBD82EE0}"/>
              </a:ext>
            </a:extLst>
          </p:cNvPr>
          <p:cNvCxnSpPr>
            <a:cxnSpLocks/>
          </p:cNvCxnSpPr>
          <p:nvPr/>
        </p:nvCxnSpPr>
        <p:spPr bwMode="auto">
          <a:xfrm>
            <a:off x="10314664" y="5074196"/>
            <a:ext cx="10435" cy="564405"/>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16" name="Straight Connector 215">
            <a:extLst>
              <a:ext uri="{FF2B5EF4-FFF2-40B4-BE49-F238E27FC236}">
                <a16:creationId xmlns:a16="http://schemas.microsoft.com/office/drawing/2014/main" id="{7F378E66-AAC4-4650-D213-CBD3A59E1A4F}"/>
              </a:ext>
            </a:extLst>
          </p:cNvPr>
          <p:cNvCxnSpPr>
            <a:cxnSpLocks/>
          </p:cNvCxnSpPr>
          <p:nvPr/>
        </p:nvCxnSpPr>
        <p:spPr bwMode="auto">
          <a:xfrm>
            <a:off x="10572197" y="2023214"/>
            <a:ext cx="5830" cy="616693"/>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218" name="Straight Connector 217">
            <a:extLst>
              <a:ext uri="{FF2B5EF4-FFF2-40B4-BE49-F238E27FC236}">
                <a16:creationId xmlns:a16="http://schemas.microsoft.com/office/drawing/2014/main" id="{7796E1B7-560A-51A6-539A-4602CA814D4B}"/>
              </a:ext>
            </a:extLst>
          </p:cNvPr>
          <p:cNvCxnSpPr>
            <a:cxnSpLocks/>
          </p:cNvCxnSpPr>
          <p:nvPr/>
        </p:nvCxnSpPr>
        <p:spPr bwMode="auto">
          <a:xfrm>
            <a:off x="9420333" y="1371600"/>
            <a:ext cx="5830" cy="616693"/>
          </a:xfrm>
          <a:prstGeom prst="line">
            <a:avLst/>
          </a:prstGeom>
          <a:ln w="3175" cap="flat" cmpd="sng" algn="ctr">
            <a:solidFill>
              <a:schemeClr val="tx1"/>
            </a:solidFill>
            <a:prstDash val="dash"/>
            <a:round/>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pic>
        <p:nvPicPr>
          <p:cNvPr id="221" name="object 113">
            <a:extLst>
              <a:ext uri="{FF2B5EF4-FFF2-40B4-BE49-F238E27FC236}">
                <a16:creationId xmlns:a16="http://schemas.microsoft.com/office/drawing/2014/main" id="{28058A56-9A46-808B-99DD-1C3959347FFE}"/>
              </a:ext>
            </a:extLst>
          </p:cNvPr>
          <p:cNvPicPr/>
          <p:nvPr/>
        </p:nvPicPr>
        <p:blipFill>
          <a:blip r:embed="rId8" cstate="print"/>
          <a:stretch>
            <a:fillRect/>
          </a:stretch>
        </p:blipFill>
        <p:spPr>
          <a:xfrm>
            <a:off x="8771213" y="3974382"/>
            <a:ext cx="737616" cy="198399"/>
          </a:xfrm>
          <a:prstGeom prst="rect">
            <a:avLst/>
          </a:prstGeom>
        </p:spPr>
      </p:pic>
      <p:sp>
        <p:nvSpPr>
          <p:cNvPr id="226" name="object 139">
            <a:extLst>
              <a:ext uri="{FF2B5EF4-FFF2-40B4-BE49-F238E27FC236}">
                <a16:creationId xmlns:a16="http://schemas.microsoft.com/office/drawing/2014/main" id="{E713DC41-89EB-74C7-4E00-C1B6DC7DEEAF}"/>
              </a:ext>
            </a:extLst>
          </p:cNvPr>
          <p:cNvSpPr txBox="1"/>
          <p:nvPr/>
        </p:nvSpPr>
        <p:spPr>
          <a:xfrm>
            <a:off x="5457819" y="642589"/>
            <a:ext cx="879209" cy="312906"/>
          </a:xfrm>
          <a:prstGeom prst="rect">
            <a:avLst/>
          </a:prstGeom>
        </p:spPr>
        <p:txBody>
          <a:bodyPr vert="horz" wrap="square" lIns="0" tIns="35560" rIns="0" bIns="0" rtlCol="0">
            <a:spAutoFit/>
          </a:bodyPr>
          <a:lstStyle/>
          <a:p>
            <a:pPr marL="25400">
              <a:lnSpc>
                <a:spcPct val="100000"/>
              </a:lnSpc>
              <a:spcBef>
                <a:spcPts val="280"/>
              </a:spcBef>
            </a:pPr>
            <a:r>
              <a:rPr lang="en-GB" spc="-10" dirty="0">
                <a:latin typeface="Times New Roman"/>
                <a:cs typeface="Times New Roman"/>
              </a:rPr>
              <a:t>priority</a:t>
            </a:r>
            <a:endParaRPr sz="2400" baseline="-22222" dirty="0">
              <a:latin typeface="Times New Roman"/>
              <a:cs typeface="Times New Roman"/>
            </a:endParaRPr>
          </a:p>
        </p:txBody>
      </p:sp>
      <p:sp>
        <p:nvSpPr>
          <p:cNvPr id="227" name="object 139">
            <a:extLst>
              <a:ext uri="{FF2B5EF4-FFF2-40B4-BE49-F238E27FC236}">
                <a16:creationId xmlns:a16="http://schemas.microsoft.com/office/drawing/2014/main" id="{477F3A36-744B-F070-2740-F1A027082F20}"/>
              </a:ext>
            </a:extLst>
          </p:cNvPr>
          <p:cNvSpPr txBox="1"/>
          <p:nvPr/>
        </p:nvSpPr>
        <p:spPr>
          <a:xfrm>
            <a:off x="5938151" y="4104101"/>
            <a:ext cx="879209" cy="405239"/>
          </a:xfrm>
          <a:prstGeom prst="rect">
            <a:avLst/>
          </a:prstGeom>
        </p:spPr>
        <p:txBody>
          <a:bodyPr vert="horz" wrap="square" lIns="0" tIns="35560" rIns="0" bIns="0" rtlCol="0">
            <a:spAutoFit/>
          </a:bodyPr>
          <a:lstStyle/>
          <a:p>
            <a:pPr marL="25400">
              <a:lnSpc>
                <a:spcPct val="100000"/>
              </a:lnSpc>
              <a:spcBef>
                <a:spcPts val="280"/>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228" name="object 139">
            <a:extLst>
              <a:ext uri="{FF2B5EF4-FFF2-40B4-BE49-F238E27FC236}">
                <a16:creationId xmlns:a16="http://schemas.microsoft.com/office/drawing/2014/main" id="{3052FAC4-ADD7-A7E7-E3B9-CFC99D97F10B}"/>
              </a:ext>
            </a:extLst>
          </p:cNvPr>
          <p:cNvSpPr txBox="1"/>
          <p:nvPr/>
        </p:nvSpPr>
        <p:spPr>
          <a:xfrm>
            <a:off x="5489715" y="3679890"/>
            <a:ext cx="879209" cy="312906"/>
          </a:xfrm>
          <a:prstGeom prst="rect">
            <a:avLst/>
          </a:prstGeom>
        </p:spPr>
        <p:txBody>
          <a:bodyPr vert="horz" wrap="square" lIns="0" tIns="35560" rIns="0" bIns="0" rtlCol="0">
            <a:spAutoFit/>
          </a:bodyPr>
          <a:lstStyle/>
          <a:p>
            <a:pPr marL="25400">
              <a:lnSpc>
                <a:spcPct val="100000"/>
              </a:lnSpc>
              <a:spcBef>
                <a:spcPts val="280"/>
              </a:spcBef>
            </a:pPr>
            <a:r>
              <a:rPr lang="en-GB" spc="-10" dirty="0">
                <a:latin typeface="Times New Roman"/>
                <a:cs typeface="Times New Roman"/>
              </a:rPr>
              <a:t>priority</a:t>
            </a:r>
            <a:endParaRPr sz="2400" baseline="-22222" dirty="0">
              <a:latin typeface="Times New Roman"/>
              <a:cs typeface="Times New Roman"/>
            </a:endParaRPr>
          </a:p>
        </p:txBody>
      </p:sp>
    </p:spTree>
    <p:extLst>
      <p:ext uri="{BB962C8B-B14F-4D97-AF65-F5344CB8AC3E}">
        <p14:creationId xmlns:p14="http://schemas.microsoft.com/office/powerpoint/2010/main" val="285648897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6D86-F055-B7D8-F15A-EBA17F5659BA}"/>
              </a:ext>
            </a:extLst>
          </p:cNvPr>
          <p:cNvSpPr>
            <a:spLocks noGrp="1"/>
          </p:cNvSpPr>
          <p:nvPr>
            <p:ph type="title"/>
          </p:nvPr>
        </p:nvSpPr>
        <p:spPr/>
        <p:txBody>
          <a:bodyPr/>
          <a:lstStyle/>
          <a:p>
            <a:r>
              <a:rPr lang="en-GB" dirty="0"/>
              <a:t>PCP Blocking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9CDF9D-7843-5545-1EC4-8168EACF154D}"/>
                  </a:ext>
                </a:extLst>
              </p:cNvPr>
              <p:cNvSpPr>
                <a:spLocks noGrp="1"/>
              </p:cNvSpPr>
              <p:nvPr>
                <p:ph idx="1"/>
              </p:nvPr>
            </p:nvSpPr>
            <p:spPr>
              <a:xfrm>
                <a:off x="754350" y="4097437"/>
                <a:ext cx="10566400" cy="1572228"/>
              </a:xfrm>
            </p:spPr>
            <p:txBody>
              <a:bodyPr>
                <a:normAutofit/>
              </a:bodyPr>
              <a:lstStyle/>
              <a:p>
                <a:pPr eaLnBrk="1" hangingPunct="1"/>
                <a:r>
                  <a:rPr lang="en-US" altLang="zh-CN" dirty="0">
                    <a:ea typeface="宋体" charset="-122"/>
                  </a:rPr>
                  <a:t>Consider all lower-priority tasks (k</a:t>
                </a:r>
                <a14:m>
                  <m:oMath xmlns:m="http://schemas.openxmlformats.org/officeDocument/2006/math">
                    <m:r>
                      <a:rPr lang="en-GB" altLang="zh-CN" b="0" i="1" smtClean="0">
                        <a:latin typeface="Cambria Math" panose="02040503050406030204" pitchFamily="18" charset="0"/>
                        <a:ea typeface="宋体" charset="-122"/>
                      </a:rPr>
                      <m:t>∈</m:t>
                    </m:r>
                  </m:oMath>
                </a14:m>
                <a:r>
                  <a:rPr lang="en-US" altLang="zh-CN" dirty="0" err="1">
                    <a:ea typeface="宋体" charset="-122"/>
                  </a:rPr>
                  <a:t>lp</a:t>
                </a:r>
                <a:r>
                  <a:rPr lang="en-US" altLang="zh-CN" dirty="0">
                    <a:ea typeface="宋体" charset="-122"/>
                  </a:rPr>
                  <a:t>(i)), and the semaphores they can lock (s)</a:t>
                </a:r>
              </a:p>
              <a:p>
                <a:pPr eaLnBrk="1" hangingPunct="1"/>
                <a:r>
                  <a:rPr lang="en-US" altLang="zh-CN" dirty="0">
                    <a:ea typeface="宋体" charset="-122"/>
                  </a:rPr>
                  <a:t>Select from those semaphores (s) with ceiling higher than or equal to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𝑝𝑟𝑖</m:t>
                        </m:r>
                        <m:d>
                          <m:dPr>
                            <m:ctrlPr>
                              <a:rPr lang="en-GB" altLang="zh-CN" b="0" i="1" smtClean="0">
                                <a:latin typeface="Cambria Math" panose="02040503050406030204" pitchFamily="18" charset="0"/>
                                <a:ea typeface="宋体" charset="-122"/>
                              </a:rPr>
                            </m:ctrlPr>
                          </m:dPr>
                          <m:e>
                            <m:r>
                              <a:rPr lang="en-GB" altLang="zh-CN" b="0" i="1" smtClean="0">
                                <a:latin typeface="Cambria Math" panose="02040503050406030204" pitchFamily="18" charset="0"/>
                                <a:ea typeface="宋体" charset="-122"/>
                              </a:rPr>
                              <m:t>𝑖</m:t>
                            </m:r>
                          </m:e>
                        </m:d>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𝑃</m:t>
                        </m:r>
                      </m:e>
                      <m:sub>
                        <m:r>
                          <a:rPr lang="en-GB" altLang="zh-CN" b="0" i="1" smtClean="0">
                            <a:latin typeface="Cambria Math" panose="02040503050406030204" pitchFamily="18" charset="0"/>
                            <a:ea typeface="宋体" charset="-122"/>
                          </a:rPr>
                          <m:t>𝑖</m:t>
                        </m:r>
                      </m:sub>
                    </m:sSub>
                  </m:oMath>
                </a14:m>
                <a:endParaRPr lang="en-US" altLang="zh-CN" baseline="-25000" dirty="0">
                  <a:ea typeface="宋体" charset="-122"/>
                </a:endParaRPr>
              </a:p>
              <a:p>
                <a:pPr eaLnBrk="1" hangingPunct="1"/>
                <a:r>
                  <a:rPr lang="en-US" altLang="zh-CN" dirty="0">
                    <a:ea typeface="宋体" charset="-122"/>
                  </a:rPr>
                  <a:t>Take max length of all tasks (k)’s critical sections that lock semaphores (s)</a:t>
                </a:r>
                <a:endParaRPr lang="zh-CN" altLang="en-US" dirty="0">
                  <a:ea typeface="宋体" charset="-122"/>
                </a:endParaRPr>
              </a:p>
            </p:txBody>
          </p:sp>
        </mc:Choice>
        <mc:Fallback xmlns="">
          <p:sp>
            <p:nvSpPr>
              <p:cNvPr id="3" name="Content Placeholder 2">
                <a:extLst>
                  <a:ext uri="{FF2B5EF4-FFF2-40B4-BE49-F238E27FC236}">
                    <a16:creationId xmlns:a16="http://schemas.microsoft.com/office/drawing/2014/main" id="{479CDF9D-7843-5545-1EC4-8168EACF154D}"/>
                  </a:ext>
                </a:extLst>
              </p:cNvPr>
              <p:cNvSpPr>
                <a:spLocks noGrp="1" noRot="1" noChangeAspect="1" noMove="1" noResize="1" noEditPoints="1" noAdjustHandles="1" noChangeArrowheads="1" noChangeShapeType="1" noTextEdit="1"/>
              </p:cNvSpPr>
              <p:nvPr>
                <p:ph idx="1"/>
              </p:nvPr>
            </p:nvSpPr>
            <p:spPr>
              <a:xfrm>
                <a:off x="754350" y="4097437"/>
                <a:ext cx="10566400" cy="1572228"/>
              </a:xfrm>
              <a:blipFill>
                <a:blip r:embed="rId3"/>
                <a:stretch>
                  <a:fillRect l="-1039" t="-6977"/>
                </a:stretch>
              </a:blipFill>
            </p:spPr>
            <p:txBody>
              <a:bodyPr/>
              <a:lstStyle/>
              <a:p>
                <a:r>
                  <a:rPr lang="en-SE">
                    <a:noFill/>
                  </a:rPr>
                  <a:t> </a:t>
                </a:r>
              </a:p>
            </p:txBody>
          </p:sp>
        </mc:Fallback>
      </mc:AlternateContent>
      <p:pic>
        <p:nvPicPr>
          <p:cNvPr id="7" name="Picture 6">
            <a:extLst>
              <a:ext uri="{FF2B5EF4-FFF2-40B4-BE49-F238E27FC236}">
                <a16:creationId xmlns:a16="http://schemas.microsoft.com/office/drawing/2014/main" id="{68273A30-C3C8-747C-9ED6-D4CD76EA9AE4}"/>
              </a:ext>
            </a:extLst>
          </p:cNvPr>
          <p:cNvPicPr>
            <a:picLocks noChangeAspect="1" noChangeArrowheads="1"/>
          </p:cNvPicPr>
          <p:nvPr/>
        </p:nvPicPr>
        <p:blipFill>
          <a:blip r:embed="rId4"/>
          <a:srcRect/>
          <a:stretch>
            <a:fillRect/>
          </a:stretch>
        </p:blipFill>
        <p:spPr bwMode="auto">
          <a:xfrm>
            <a:off x="457200" y="873888"/>
            <a:ext cx="10863550" cy="3012312"/>
          </a:xfrm>
          <a:prstGeom prst="rect">
            <a:avLst/>
          </a:prstGeom>
          <a:noFill/>
          <a:ln w="9525">
            <a:noFill/>
            <a:miter lim="800000"/>
            <a:headEnd/>
            <a:tailEnd/>
          </a:ln>
        </p:spPr>
      </p:pic>
    </p:spTree>
    <p:extLst>
      <p:ext uri="{BB962C8B-B14F-4D97-AF65-F5344CB8AC3E}">
        <p14:creationId xmlns:p14="http://schemas.microsoft.com/office/powerpoint/2010/main" val="216503002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9099-4094-E851-CEFE-C9B3AEE86EE7}"/>
              </a:ext>
            </a:extLst>
          </p:cNvPr>
          <p:cNvSpPr>
            <a:spLocks noGrp="1"/>
          </p:cNvSpPr>
          <p:nvPr>
            <p:ph type="title"/>
          </p:nvPr>
        </p:nvSpPr>
        <p:spPr/>
        <p:txBody>
          <a:bodyPr/>
          <a:lstStyle/>
          <a:p>
            <a:r>
              <a:rPr lang="en-GB" dirty="0"/>
              <a:t>PCP Pros and Cons</a:t>
            </a:r>
            <a:endParaRPr lang="en-SE" dirty="0"/>
          </a:p>
        </p:txBody>
      </p:sp>
      <p:sp>
        <p:nvSpPr>
          <p:cNvPr id="3" name="Content Placeholder 2">
            <a:extLst>
              <a:ext uri="{FF2B5EF4-FFF2-40B4-BE49-F238E27FC236}">
                <a16:creationId xmlns:a16="http://schemas.microsoft.com/office/drawing/2014/main" id="{7543432E-D6D8-4094-BE7E-E4CE0EC2399E}"/>
              </a:ext>
            </a:extLst>
          </p:cNvPr>
          <p:cNvSpPr>
            <a:spLocks noGrp="1"/>
          </p:cNvSpPr>
          <p:nvPr>
            <p:ph idx="1"/>
          </p:nvPr>
        </p:nvSpPr>
        <p:spPr>
          <a:xfrm>
            <a:off x="812800" y="762000"/>
            <a:ext cx="10693400" cy="5715000"/>
          </a:xfrm>
        </p:spPr>
        <p:txBody>
          <a:bodyPr>
            <a:normAutofit/>
          </a:bodyPr>
          <a:lstStyle/>
          <a:p>
            <a:r>
              <a:rPr lang="en-GB" sz="2800" dirty="0"/>
              <a:t>Pros:</a:t>
            </a:r>
          </a:p>
          <a:p>
            <a:pPr lvl="1"/>
            <a:r>
              <a:rPr lang="en-GB" sz="2600" dirty="0"/>
              <a:t>It prevents priority inversion, deadlocks, and chained blocking</a:t>
            </a:r>
          </a:p>
          <a:p>
            <a:pPr lvl="1" eaLnBrk="1" hangingPunct="1">
              <a:defRPr/>
            </a:pPr>
            <a:r>
              <a:rPr lang="en-US" altLang="zh-CN" sz="2600" dirty="0">
                <a:ea typeface="宋体" charset="-122"/>
              </a:rPr>
              <a:t>Any given task is blocked at most once by a lower-priority task</a:t>
            </a:r>
          </a:p>
          <a:p>
            <a:pPr eaLnBrk="1" hangingPunct="1">
              <a:defRPr/>
            </a:pPr>
            <a:r>
              <a:rPr lang="en-GB" sz="3000" dirty="0"/>
              <a:t>Cons:</a:t>
            </a:r>
          </a:p>
          <a:p>
            <a:pPr lvl="1"/>
            <a:r>
              <a:rPr lang="en-GB" sz="2600" dirty="0"/>
              <a:t>It is not transparent to the programmer, as shared resources required by all tasks must be known a priori at design time, and </a:t>
            </a:r>
            <a:r>
              <a:rPr lang="en-US" sz="2800" dirty="0"/>
              <a:t>designer needs </a:t>
            </a:r>
            <a:r>
              <a:rPr lang="en-US" altLang="zh-CN" sz="2800" dirty="0"/>
              <a:t>to calculate priority ceilings of all semaphores and pass them to the OS (PIP does not need this step)</a:t>
            </a:r>
            <a:endParaRPr lang="en-GB" sz="2600" dirty="0"/>
          </a:p>
        </p:txBody>
      </p:sp>
      <p:graphicFrame>
        <p:nvGraphicFramePr>
          <p:cNvPr id="8" name="Content Placeholder 4">
            <a:extLst>
              <a:ext uri="{FF2B5EF4-FFF2-40B4-BE49-F238E27FC236}">
                <a16:creationId xmlns:a16="http://schemas.microsoft.com/office/drawing/2014/main" id="{9394ABB0-2EFE-3305-1586-61769289B814}"/>
              </a:ext>
            </a:extLst>
          </p:cNvPr>
          <p:cNvGraphicFramePr>
            <a:graphicFrameLocks/>
          </p:cNvGraphicFramePr>
          <p:nvPr>
            <p:extLst>
              <p:ext uri="{D42A27DB-BD31-4B8C-83A1-F6EECF244321}">
                <p14:modId xmlns:p14="http://schemas.microsoft.com/office/powerpoint/2010/main" val="1974714291"/>
              </p:ext>
            </p:extLst>
          </p:nvPr>
        </p:nvGraphicFramePr>
        <p:xfrm>
          <a:off x="2971800" y="4373108"/>
          <a:ext cx="7112000" cy="1737360"/>
        </p:xfrm>
        <a:graphic>
          <a:graphicData uri="http://schemas.openxmlformats.org/drawingml/2006/table">
            <a:tbl>
              <a:tblPr firstRow="1" bandRow="1">
                <a:tableStyleId>{5C22544A-7EE6-4342-B048-85BDC9FD1C3A}</a:tableStyleId>
              </a:tblPr>
              <a:tblGrid>
                <a:gridCol w="1778000">
                  <a:extLst>
                    <a:ext uri="{9D8B030D-6E8A-4147-A177-3AD203B41FA5}">
                      <a16:colId xmlns:a16="http://schemas.microsoft.com/office/drawing/2014/main" val="3407630838"/>
                    </a:ext>
                  </a:extLst>
                </a:gridCol>
                <a:gridCol w="1778000">
                  <a:extLst>
                    <a:ext uri="{9D8B030D-6E8A-4147-A177-3AD203B41FA5}">
                      <a16:colId xmlns:a16="http://schemas.microsoft.com/office/drawing/2014/main" val="1558209414"/>
                    </a:ext>
                  </a:extLst>
                </a:gridCol>
                <a:gridCol w="1778000">
                  <a:extLst>
                    <a:ext uri="{9D8B030D-6E8A-4147-A177-3AD203B41FA5}">
                      <a16:colId xmlns:a16="http://schemas.microsoft.com/office/drawing/2014/main" val="1507522799"/>
                    </a:ext>
                  </a:extLst>
                </a:gridCol>
                <a:gridCol w="1778000">
                  <a:extLst>
                    <a:ext uri="{9D8B030D-6E8A-4147-A177-3AD203B41FA5}">
                      <a16:colId xmlns:a16="http://schemas.microsoft.com/office/drawing/2014/main" val="3893309745"/>
                    </a:ext>
                  </a:extLst>
                </a:gridCol>
              </a:tblGrid>
              <a:tr h="370840">
                <a:tc>
                  <a:txBody>
                    <a:bodyPr/>
                    <a:lstStyle/>
                    <a:p>
                      <a:endParaRPr lang="en-SE" sz="2400"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Gill Sans Light" panose="020B0302020104020203"/>
                        </a:rPr>
                        <a:t>Deadlock Prevention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Gill Sans Light" panose="020B0302020104020203"/>
                        </a:rPr>
                        <a:t>Number of blockings</a:t>
                      </a:r>
                      <a:endParaRPr lang="en-SE" sz="2400"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Gill Sans Light" panose="020B0302020104020203"/>
                        </a:rPr>
                        <a:t>Programmer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Gill Sans Light" panose="020B0302020104020203"/>
                        </a:rPr>
                        <a:t>Transparency</a:t>
                      </a:r>
                      <a:endParaRPr lang="en-SE" sz="2400" dirty="0">
                        <a:latin typeface="Gill Sans Light" panose="020B0302020104020203"/>
                      </a:endParaRPr>
                    </a:p>
                  </a:txBody>
                  <a:tcPr/>
                </a:tc>
                <a:extLst>
                  <a:ext uri="{0D108BD9-81ED-4DB2-BD59-A6C34878D82A}">
                    <a16:rowId xmlns:a16="http://schemas.microsoft.com/office/drawing/2014/main" val="2561239768"/>
                  </a:ext>
                </a:extLst>
              </a:tr>
              <a:tr h="370840">
                <a:tc>
                  <a:txBody>
                    <a:bodyPr/>
                    <a:lstStyle/>
                    <a:p>
                      <a:r>
                        <a:rPr lang="en-GB" sz="2400" dirty="0">
                          <a:latin typeface="Gill Sans Light" panose="020B0302020104020203"/>
                        </a:rPr>
                        <a:t>PIP</a:t>
                      </a:r>
                      <a:endParaRPr lang="en-SE" sz="2400" dirty="0">
                        <a:latin typeface="Gill Sans Light" panose="020B0302020104020203"/>
                      </a:endParaRPr>
                    </a:p>
                  </a:txBody>
                  <a:tcPr/>
                </a:tc>
                <a:tc>
                  <a:txBody>
                    <a:bodyPr/>
                    <a:lstStyle/>
                    <a:p>
                      <a:r>
                        <a:rPr lang="en-GB" sz="2400" dirty="0">
                          <a:latin typeface="Gill Sans Light" panose="020B0302020104020203"/>
                        </a:rPr>
                        <a:t>No</a:t>
                      </a:r>
                      <a:endParaRPr lang="en-SE" sz="2400" dirty="0">
                        <a:latin typeface="Gill Sans Light" panose="020B0302020104020203"/>
                      </a:endParaRPr>
                    </a:p>
                  </a:txBody>
                  <a:tcPr/>
                </a:tc>
                <a:tc>
                  <a:txBody>
                    <a:bodyPr/>
                    <a:lstStyle/>
                    <a:p>
                      <a:endParaRPr lang="en-SE" sz="2400" dirty="0">
                        <a:latin typeface="Gill Sans Light" panose="020B0302020104020203"/>
                      </a:endParaRPr>
                    </a:p>
                  </a:txBody>
                  <a:tcPr/>
                </a:tc>
                <a:tc>
                  <a:txBody>
                    <a:bodyPr/>
                    <a:lstStyle/>
                    <a:p>
                      <a:r>
                        <a:rPr lang="en-GB" sz="2400" dirty="0">
                          <a:latin typeface="Gill Sans Light" panose="020B0302020104020203"/>
                        </a:rPr>
                        <a:t>Yes</a:t>
                      </a:r>
                      <a:endParaRPr lang="en-SE" sz="2400" dirty="0">
                        <a:latin typeface="Gill Sans Light" panose="020B0302020104020203"/>
                      </a:endParaRPr>
                    </a:p>
                  </a:txBody>
                  <a:tcPr/>
                </a:tc>
                <a:extLst>
                  <a:ext uri="{0D108BD9-81ED-4DB2-BD59-A6C34878D82A}">
                    <a16:rowId xmlns:a16="http://schemas.microsoft.com/office/drawing/2014/main" val="1790817802"/>
                  </a:ext>
                </a:extLst>
              </a:tr>
              <a:tr h="370840">
                <a:tc>
                  <a:txBody>
                    <a:bodyPr/>
                    <a:lstStyle/>
                    <a:p>
                      <a:r>
                        <a:rPr lang="en-GB" sz="2400" dirty="0">
                          <a:latin typeface="Gill Sans Light" panose="020B0302020104020203"/>
                        </a:rPr>
                        <a:t>PCP</a:t>
                      </a:r>
                      <a:endParaRPr lang="en-SE" sz="2400" dirty="0">
                        <a:latin typeface="Gill Sans Light" panose="020B0302020104020203"/>
                      </a:endParaRPr>
                    </a:p>
                  </a:txBody>
                  <a:tcPr/>
                </a:tc>
                <a:tc>
                  <a:txBody>
                    <a:bodyPr/>
                    <a:lstStyle/>
                    <a:p>
                      <a:r>
                        <a:rPr lang="en-GB" sz="2400" dirty="0">
                          <a:latin typeface="Gill Sans Light" panose="020B0302020104020203"/>
                        </a:rPr>
                        <a:t>Yes</a:t>
                      </a:r>
                      <a:endParaRPr lang="en-SE" sz="2400" dirty="0">
                        <a:latin typeface="Gill Sans Light" panose="020B0302020104020203"/>
                      </a:endParaRPr>
                    </a:p>
                  </a:txBody>
                  <a:tcPr/>
                </a:tc>
                <a:tc>
                  <a:txBody>
                    <a:bodyPr/>
                    <a:lstStyle/>
                    <a:p>
                      <a:r>
                        <a:rPr lang="en-GB" sz="2400" dirty="0">
                          <a:latin typeface="Gill Sans Light" panose="020B0302020104020203"/>
                        </a:rPr>
                        <a:t>1</a:t>
                      </a:r>
                      <a:endParaRPr lang="en-SE" sz="2400" dirty="0">
                        <a:latin typeface="Gill Sans Light" panose="020B0302020104020203"/>
                      </a:endParaRPr>
                    </a:p>
                  </a:txBody>
                  <a:tcPr/>
                </a:tc>
                <a:tc>
                  <a:txBody>
                    <a:bodyPr/>
                    <a:lstStyle/>
                    <a:p>
                      <a:r>
                        <a:rPr lang="en-GB" sz="2400" dirty="0">
                          <a:latin typeface="Gill Sans Light" panose="020B0302020104020203"/>
                        </a:rPr>
                        <a:t>No</a:t>
                      </a:r>
                      <a:endParaRPr lang="en-SE" sz="2400" dirty="0">
                        <a:latin typeface="Gill Sans Light" panose="020B0302020104020203"/>
                      </a:endParaRPr>
                    </a:p>
                  </a:txBody>
                  <a:tcPr/>
                </a:tc>
                <a:extLst>
                  <a:ext uri="{0D108BD9-81ED-4DB2-BD59-A6C34878D82A}">
                    <a16:rowId xmlns:a16="http://schemas.microsoft.com/office/drawing/2014/main" val="1220480657"/>
                  </a:ext>
                </a:extLst>
              </a:tr>
            </a:tbl>
          </a:graphicData>
        </a:graphic>
      </p:graphicFrame>
    </p:spTree>
    <p:extLst>
      <p:ext uri="{BB962C8B-B14F-4D97-AF65-F5344CB8AC3E}">
        <p14:creationId xmlns:p14="http://schemas.microsoft.com/office/powerpoint/2010/main" val="1642040153"/>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3528-55CB-433A-B121-3AF78EEB020E}"/>
              </a:ext>
            </a:extLst>
          </p:cNvPr>
          <p:cNvSpPr>
            <a:spLocks noGrp="1"/>
          </p:cNvSpPr>
          <p:nvPr>
            <p:ph type="title"/>
          </p:nvPr>
        </p:nvSpPr>
        <p:spPr/>
        <p:txBody>
          <a:bodyPr/>
          <a:lstStyle/>
          <a:p>
            <a:r>
              <a:rPr lang="en-GB" dirty="0"/>
              <a:t>PCP Blocking Time Example</a:t>
            </a:r>
            <a:endParaRPr lang="en-SE" dirty="0"/>
          </a:p>
        </p:txBody>
      </p:sp>
      <p:sp>
        <p:nvSpPr>
          <p:cNvPr id="3" name="Content Placeholder 2">
            <a:extLst>
              <a:ext uri="{FF2B5EF4-FFF2-40B4-BE49-F238E27FC236}">
                <a16:creationId xmlns:a16="http://schemas.microsoft.com/office/drawing/2014/main" id="{7E5505DC-57BA-7BFC-3985-51B5029678B3}"/>
              </a:ext>
            </a:extLst>
          </p:cNvPr>
          <p:cNvSpPr>
            <a:spLocks noGrp="1"/>
          </p:cNvSpPr>
          <p:nvPr>
            <p:ph idx="1"/>
          </p:nvPr>
        </p:nvSpPr>
        <p:spPr>
          <a:xfrm>
            <a:off x="812800" y="693736"/>
            <a:ext cx="10566400" cy="5326064"/>
          </a:xfrm>
        </p:spPr>
        <p:txBody>
          <a:bodyPr/>
          <a:lstStyle/>
          <a:p>
            <a:pPr eaLnBrk="1" hangingPunct="1">
              <a:lnSpc>
                <a:spcPct val="80000"/>
              </a:lnSpc>
            </a:pPr>
            <a:r>
              <a:rPr lang="en-US" altLang="zh-CN" sz="2500" dirty="0">
                <a:ea typeface="宋体" charset="-122"/>
              </a:rPr>
              <a:t>3 semaphores s</a:t>
            </a:r>
            <a:r>
              <a:rPr lang="en-US" altLang="zh-CN" sz="2500" baseline="-25000" dirty="0">
                <a:ea typeface="宋体" charset="-122"/>
              </a:rPr>
              <a:t>1</a:t>
            </a:r>
            <a:r>
              <a:rPr lang="en-US" altLang="zh-CN" sz="2500" dirty="0">
                <a:ea typeface="宋体" charset="-122"/>
              </a:rPr>
              <a:t>, s</a:t>
            </a:r>
            <a:r>
              <a:rPr lang="en-US" altLang="zh-CN" sz="2500" baseline="-25000" dirty="0">
                <a:ea typeface="宋体" charset="-122"/>
              </a:rPr>
              <a:t>2</a:t>
            </a:r>
            <a:r>
              <a:rPr lang="en-US" altLang="zh-CN" sz="2500" dirty="0">
                <a:ea typeface="宋体" charset="-122"/>
              </a:rPr>
              <a:t>, s</a:t>
            </a:r>
            <a:r>
              <a:rPr lang="en-US" altLang="zh-CN" sz="2500" baseline="-25000" dirty="0">
                <a:ea typeface="宋体" charset="-122"/>
              </a:rPr>
              <a:t>3</a:t>
            </a:r>
            <a:r>
              <a:rPr lang="en-US" altLang="zh-CN" sz="2500" dirty="0">
                <a:ea typeface="宋体" charset="-122"/>
              </a:rPr>
              <a:t> with locking pattern</a:t>
            </a:r>
          </a:p>
          <a:p>
            <a:pPr lvl="1" eaLnBrk="1" hangingPunct="1">
              <a:lnSpc>
                <a:spcPct val="80000"/>
              </a:lnSpc>
            </a:pPr>
            <a:r>
              <a:rPr lang="en-US" altLang="zh-CN" sz="2200" dirty="0">
                <a:ea typeface="宋体" charset="-122"/>
              </a:rPr>
              <a:t>A: …lock(s</a:t>
            </a:r>
            <a:r>
              <a:rPr lang="en-US" altLang="zh-CN" sz="2200" baseline="-25000" dirty="0">
                <a:ea typeface="宋体" charset="-122"/>
              </a:rPr>
              <a:t>1</a:t>
            </a:r>
            <a:r>
              <a:rPr lang="en-US" altLang="zh-CN" sz="2200" dirty="0">
                <a:ea typeface="宋体" charset="-122"/>
              </a:rPr>
              <a:t>)…unlock(s</a:t>
            </a:r>
            <a:r>
              <a:rPr lang="en-US" altLang="zh-CN" sz="2200" baseline="-25000" dirty="0">
                <a:ea typeface="宋体" charset="-122"/>
              </a:rPr>
              <a:t>1</a:t>
            </a:r>
            <a:r>
              <a:rPr lang="en-US" altLang="zh-CN" sz="2200" dirty="0">
                <a:ea typeface="宋体" charset="-122"/>
              </a:rPr>
              <a:t>)…</a:t>
            </a:r>
          </a:p>
          <a:p>
            <a:pPr lvl="1" eaLnBrk="1" hangingPunct="1">
              <a:lnSpc>
                <a:spcPct val="80000"/>
              </a:lnSpc>
            </a:pPr>
            <a:r>
              <a:rPr lang="en-US" altLang="zh-CN" sz="2200" dirty="0">
                <a:ea typeface="宋体" charset="-122"/>
              </a:rPr>
              <a:t>B: …lock(s</a:t>
            </a:r>
            <a:r>
              <a:rPr lang="en-US" altLang="zh-CN" sz="2200" baseline="-25000" dirty="0">
                <a:ea typeface="宋体" charset="-122"/>
              </a:rPr>
              <a:t>2</a:t>
            </a:r>
            <a:r>
              <a:rPr lang="en-US" altLang="zh-CN" sz="2200" dirty="0">
                <a:ea typeface="宋体" charset="-122"/>
              </a:rPr>
              <a:t>)…lock(s</a:t>
            </a:r>
            <a:r>
              <a:rPr lang="en-US" altLang="zh-CN" sz="2200" baseline="-25000" dirty="0">
                <a:ea typeface="宋体" charset="-122"/>
              </a:rPr>
              <a:t>3</a:t>
            </a:r>
            <a:r>
              <a:rPr lang="en-US" altLang="zh-CN" sz="2200" dirty="0">
                <a:ea typeface="宋体" charset="-122"/>
              </a:rPr>
              <a:t>)… unlock(s</a:t>
            </a:r>
            <a:r>
              <a:rPr lang="en-US" altLang="zh-CN" sz="2200" baseline="-25000" dirty="0">
                <a:ea typeface="宋体" charset="-122"/>
              </a:rPr>
              <a:t>3</a:t>
            </a:r>
            <a:r>
              <a:rPr lang="en-US" altLang="zh-CN" sz="2200" dirty="0">
                <a:ea typeface="宋体" charset="-122"/>
              </a:rPr>
              <a:t>)…unlock(s</a:t>
            </a:r>
            <a:r>
              <a:rPr lang="en-US" altLang="zh-CN" sz="2200" baseline="-25000" dirty="0">
                <a:ea typeface="宋体" charset="-122"/>
              </a:rPr>
              <a:t>2</a:t>
            </a:r>
            <a:r>
              <a:rPr lang="en-US" altLang="zh-CN" sz="2200" dirty="0">
                <a:ea typeface="宋体" charset="-122"/>
              </a:rPr>
              <a:t>)…</a:t>
            </a:r>
          </a:p>
          <a:p>
            <a:pPr lvl="1" eaLnBrk="1" hangingPunct="1">
              <a:lnSpc>
                <a:spcPct val="80000"/>
              </a:lnSpc>
            </a:pPr>
            <a:r>
              <a:rPr lang="en-US" altLang="zh-CN" sz="2200" dirty="0">
                <a:ea typeface="宋体" charset="-122"/>
              </a:rPr>
              <a:t>C: …lock(s</a:t>
            </a:r>
            <a:r>
              <a:rPr lang="en-US" altLang="zh-CN" sz="2200" baseline="-25000" dirty="0">
                <a:ea typeface="宋体" charset="-122"/>
              </a:rPr>
              <a:t>3</a:t>
            </a:r>
            <a:r>
              <a:rPr lang="en-US" altLang="zh-CN" sz="2200" dirty="0">
                <a:ea typeface="宋体" charset="-122"/>
              </a:rPr>
              <a:t>)…lock(s</a:t>
            </a:r>
            <a:r>
              <a:rPr lang="en-US" altLang="zh-CN" sz="2200" baseline="-25000" dirty="0">
                <a:ea typeface="宋体" charset="-122"/>
              </a:rPr>
              <a:t>2</a:t>
            </a:r>
            <a:r>
              <a:rPr lang="en-US" altLang="zh-CN" sz="2200" dirty="0">
                <a:ea typeface="宋体" charset="-122"/>
              </a:rPr>
              <a:t>)… unlock(s</a:t>
            </a:r>
            <a:r>
              <a:rPr lang="en-US" altLang="zh-CN" sz="2200" baseline="-25000" dirty="0">
                <a:ea typeface="宋体" charset="-122"/>
              </a:rPr>
              <a:t>2</a:t>
            </a:r>
            <a:r>
              <a:rPr lang="en-US" altLang="zh-CN" sz="2200" dirty="0">
                <a:ea typeface="宋体" charset="-122"/>
              </a:rPr>
              <a:t>)…unlock(s</a:t>
            </a:r>
            <a:r>
              <a:rPr lang="en-US" altLang="zh-CN" sz="2200" baseline="-25000" dirty="0">
                <a:ea typeface="宋体" charset="-122"/>
              </a:rPr>
              <a:t>3</a:t>
            </a:r>
            <a:r>
              <a:rPr lang="en-US" altLang="zh-CN" sz="2200" dirty="0">
                <a:ea typeface="宋体" charset="-122"/>
              </a:rPr>
              <a:t>)…</a:t>
            </a:r>
          </a:p>
          <a:p>
            <a:pPr eaLnBrk="1" hangingPunct="1">
              <a:lnSpc>
                <a:spcPct val="80000"/>
              </a:lnSpc>
            </a:pPr>
            <a:r>
              <a:rPr lang="en-US" altLang="zh-CN" sz="2500" dirty="0">
                <a:ea typeface="宋体" charset="-122"/>
              </a:rPr>
              <a:t>Ceiling(s</a:t>
            </a:r>
            <a:r>
              <a:rPr lang="en-US" altLang="zh-CN" sz="2500" baseline="-25000" dirty="0">
                <a:ea typeface="宋体" charset="-122"/>
              </a:rPr>
              <a:t>1</a:t>
            </a:r>
            <a:r>
              <a:rPr lang="en-US" altLang="zh-CN" sz="2500" dirty="0">
                <a:ea typeface="宋体" charset="-122"/>
              </a:rPr>
              <a:t>)=H; Ceiling(s</a:t>
            </a:r>
            <a:r>
              <a:rPr lang="en-US" altLang="zh-CN" sz="2500" baseline="-25000" dirty="0">
                <a:ea typeface="宋体" charset="-122"/>
              </a:rPr>
              <a:t>2</a:t>
            </a:r>
            <a:r>
              <a:rPr lang="en-US" altLang="zh-CN" sz="2500" dirty="0">
                <a:ea typeface="宋体" charset="-122"/>
              </a:rPr>
              <a:t>)=Ceiling(s</a:t>
            </a:r>
            <a:r>
              <a:rPr lang="en-US" altLang="zh-CN" sz="2500" baseline="-25000" dirty="0">
                <a:ea typeface="宋体" charset="-122"/>
              </a:rPr>
              <a:t>3</a:t>
            </a:r>
            <a:r>
              <a:rPr lang="en-US" altLang="zh-CN" sz="2500" dirty="0">
                <a:ea typeface="宋体" charset="-122"/>
              </a:rPr>
              <a:t>)=M</a:t>
            </a:r>
          </a:p>
          <a:p>
            <a:pPr eaLnBrk="1" hangingPunct="1">
              <a:lnSpc>
                <a:spcPct val="80000"/>
              </a:lnSpc>
            </a:pPr>
            <a:r>
              <a:rPr lang="en-US" altLang="zh-CN" sz="2500" dirty="0">
                <a:ea typeface="宋体" charset="-122"/>
              </a:rPr>
              <a:t>Blocking times:</a:t>
            </a:r>
          </a:p>
          <a:p>
            <a:pPr lvl="1" eaLnBrk="1" hangingPunct="1">
              <a:lnSpc>
                <a:spcPct val="80000"/>
              </a:lnSpc>
            </a:pPr>
            <a:r>
              <a:rPr lang="en-US" altLang="zh-CN" sz="2200" dirty="0">
                <a:ea typeface="宋体" charset="-122"/>
              </a:rPr>
              <a:t>A: 0 (A’s priority is higher than ceiling of s</a:t>
            </a:r>
            <a:r>
              <a:rPr lang="en-US" altLang="zh-CN" sz="2200" baseline="-25000" dirty="0">
                <a:ea typeface="宋体" charset="-122"/>
              </a:rPr>
              <a:t>2</a:t>
            </a:r>
            <a:r>
              <a:rPr lang="en-US" altLang="zh-CN" sz="2200" dirty="0">
                <a:ea typeface="宋体" charset="-122"/>
              </a:rPr>
              <a:t> and s</a:t>
            </a:r>
            <a:r>
              <a:rPr lang="en-US" altLang="zh-CN" sz="2200" baseline="-25000" dirty="0">
                <a:ea typeface="宋体" charset="-122"/>
              </a:rPr>
              <a:t>3</a:t>
            </a:r>
            <a:r>
              <a:rPr lang="en-US" altLang="zh-CN" sz="2200" dirty="0">
                <a:ea typeface="宋体" charset="-122"/>
              </a:rPr>
              <a:t>)</a:t>
            </a:r>
          </a:p>
          <a:p>
            <a:pPr lvl="1" eaLnBrk="1" hangingPunct="1">
              <a:lnSpc>
                <a:spcPct val="80000"/>
              </a:lnSpc>
            </a:pPr>
            <a:r>
              <a:rPr lang="en-US" altLang="zh-CN" sz="2200" dirty="0">
                <a:ea typeface="宋体" charset="-122"/>
              </a:rPr>
              <a:t>B: max CS length of C</a:t>
            </a:r>
          </a:p>
          <a:p>
            <a:pPr lvl="1" eaLnBrk="1" hangingPunct="1">
              <a:lnSpc>
                <a:spcPct val="80000"/>
              </a:lnSpc>
            </a:pPr>
            <a:r>
              <a:rPr lang="en-US" altLang="zh-CN" sz="2200" dirty="0">
                <a:ea typeface="宋体" charset="-122"/>
              </a:rPr>
              <a:t>C: 0 (C is the lowest priority task)</a:t>
            </a:r>
            <a:endParaRPr lang="zh-CN" altLang="en-US" sz="2200" dirty="0">
              <a:ea typeface="宋体" charset="-122"/>
            </a:endParaRPr>
          </a:p>
          <a:p>
            <a:endParaRPr lang="en-SE" dirty="0"/>
          </a:p>
        </p:txBody>
      </p:sp>
      <p:graphicFrame>
        <p:nvGraphicFramePr>
          <p:cNvPr id="4" name="Group 36">
            <a:extLst>
              <a:ext uri="{FF2B5EF4-FFF2-40B4-BE49-F238E27FC236}">
                <a16:creationId xmlns:a16="http://schemas.microsoft.com/office/drawing/2014/main" id="{EC46D344-6B7B-D384-8E58-75003D1D092C}"/>
              </a:ext>
            </a:extLst>
          </p:cNvPr>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62838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m:t>
                    </m:r>
                    <m:r>
                      <a:rPr lang="en-US" altLang="zh-CN" i="1" dirty="0">
                        <a:latin typeface="Cambria Math" panose="02040503050406030204" pitchFamily="18" charset="0"/>
                        <a:ea typeface="宋体" charset="-122"/>
                      </a:rPr>
                      <m:t>0</m:t>
                    </m:r>
                    <m:r>
                      <a:rPr lang="en-US" altLang="zh-CN" i="1" dirty="0">
                        <a:latin typeface="Cambria Math" panose="02040503050406030204" pitchFamily="18" charset="0"/>
                        <a:ea typeface="宋体" charset="-122"/>
                      </a:rPr>
                      <m:t>.</m:t>
                    </m:r>
                    <m:r>
                      <a:rPr lang="en-US" altLang="zh-CN" i="1" dirty="0">
                        <a:latin typeface="Cambria Math" panose="02040503050406030204" pitchFamily="18" charset="0"/>
                        <a:ea typeface="宋体" charset="-122"/>
                      </a:rPr>
                      <m:t>93</m:t>
                    </m:r>
                    <m:r>
                      <a:rPr lang="en-GB" altLang="zh-CN" b="0" i="1" dirty="0" smtClean="0">
                        <a:latin typeface="Cambria Math" panose="02040503050406030204" pitchFamily="18" charset="0"/>
                        <a:ea typeface="宋体" charset="-122"/>
                      </a:rPr>
                      <m:t>&gt;</m:t>
                    </m:r>
                    <m:r>
                      <a:rPr lang="en-GB" altLang="zh-CN" b="0" i="1" dirty="0" smtClean="0">
                        <a:latin typeface="Cambria Math" panose="02040503050406030204" pitchFamily="18" charset="0"/>
                        <a:ea typeface="宋体" charset="-122"/>
                      </a:rPr>
                      <m:t>0</m:t>
                    </m:r>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But 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0</m:t>
                    </m:r>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0</m:t>
                    </m:r>
                    <m:r>
                      <a:rPr lang="en-GB" altLang="zh-CN" b="0" i="1" dirty="0" smtClean="0">
                        <a:latin typeface="Cambria Math" panose="02040503050406030204" pitchFamily="18" charset="0"/>
                        <a:ea typeface="宋体" charset="-122"/>
                      </a:rPr>
                      <m:t>=</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1000</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m:t>
                    </m:r>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GB" altLang="zh-CN" b="0" i="1" dirty="0" smtClean="0">
                        <a:latin typeface="Cambria Math" panose="02040503050406030204" pitchFamily="18" charset="0"/>
                        <a:ea typeface="宋体" charset="-122"/>
                      </a:rPr>
                      <m:t>=</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 for PIP and PCP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GB" altLang="zh-CN" b="0" dirty="0">
                    <a:ea typeface="宋体" pitchFamily="2" charset="-122"/>
                  </a:rPr>
                  <a:t>Let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denote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r>
                  <a:rPr lang="en-US" altLang="zh-CN" dirty="0"/>
                  <a:t>Schedulable utilization bound for </a:t>
                </a:r>
                <a:r>
                  <a:rPr lang="en-GB" altLang="zh-CN" dirty="0"/>
                  <a:t>RM scheduling with blocking time (sufficient condition):</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supHide m:val="on"/>
                        <m:ctrlPr>
                          <a:rPr lang="en-GB" altLang="zh-CN" i="1">
                            <a:latin typeface="Cambria Math" panose="02040503050406030204" pitchFamily="18" charset="0"/>
                            <a:ea typeface="宋体" pitchFamily="2" charset="-122"/>
                          </a:rPr>
                        </m:ctrlPr>
                      </m:naryPr>
                      <m:sub>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𝑗</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h𝑝</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𝑖</m:t>
                        </m:r>
                        <m:r>
                          <a:rPr lang="en-GB" altLang="zh-CN" i="1">
                            <a:latin typeface="Cambria Math" panose="02040503050406030204" pitchFamily="18" charset="0"/>
                            <a:ea typeface="宋体" pitchFamily="2" charset="-122"/>
                          </a:rPr>
                          <m:t>)</m:t>
                        </m:r>
                      </m:sub>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𝑗</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𝑗</m:t>
                                </m:r>
                              </m:sub>
                            </m:sSub>
                          </m:den>
                        </m:f>
                      </m:e>
                    </m:nary>
                    <m:r>
                      <a:rPr lang="en-GB" altLang="zh-CN" b="0" i="1" smtClean="0">
                        <a:latin typeface="Cambria Math" panose="02040503050406030204" pitchFamily="18" charset="0"/>
                        <a:ea typeface="宋体" pitchFamily="2" charset="-122"/>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𝐵</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r>
                  <a:rPr lang="en-US" altLang="zh-CN" dirty="0"/>
                  <a:t>Response Time Analysis (RTA) for </a:t>
                </a:r>
                <a:r>
                  <a:rPr lang="en-GB" altLang="zh-CN" dirty="0"/>
                  <a:t>RM scheduling with blocking time (necessary and sufficient condition):</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3"/>
                <a:stretch>
                  <a:fillRect l="-1034" t="-1959"/>
                </a:stretch>
              </a:blipFill>
            </p:spPr>
            <p:txBody>
              <a:bodyPr/>
              <a:lstStyle/>
              <a:p>
                <a:r>
                  <a:rPr lang="en-SE">
                    <a:noFill/>
                  </a:rPr>
                  <a:t> </a:t>
                </a:r>
              </a:p>
            </p:txBody>
          </p:sp>
        </mc:Fallback>
      </mc:AlternateContent>
      <p:sp>
        <p:nvSpPr>
          <p:cNvPr id="5" name="内容占位符 2">
            <a:extLst>
              <a:ext uri="{FF2B5EF4-FFF2-40B4-BE49-F238E27FC236}">
                <a16:creationId xmlns:a16="http://schemas.microsoft.com/office/drawing/2014/main" id="{CE078297-0B04-B9C8-461E-1DAD05C92E23}"/>
              </a:ext>
            </a:extLst>
          </p:cNvPr>
          <p:cNvSpPr txBox="1">
            <a:spLocks/>
          </p:cNvSpPr>
          <p:nvPr/>
        </p:nvSpPr>
        <p:spPr bwMode="auto">
          <a:xfrm>
            <a:off x="5119710" y="4866700"/>
            <a:ext cx="8759825" cy="143942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zh-CN" altLang="en-US" kern="0" dirty="0"/>
          </a:p>
        </p:txBody>
      </p:sp>
    </p:spTree>
    <p:extLst>
      <p:ext uri="{BB962C8B-B14F-4D97-AF65-F5344CB8AC3E}">
        <p14:creationId xmlns:p14="http://schemas.microsoft.com/office/powerpoint/2010/main" val="330891020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Priority-Driven Scheduling, Marilyn Wolf</a:t>
            </a:r>
          </a:p>
          <a:p>
            <a:pPr lvl="1"/>
            <a:r>
              <a:rPr lang="en-GB" dirty="0">
                <a:hlinkClick r:id="rId2"/>
              </a:rPr>
              <a:t>https://www.youtube.com/watch?v=zSgr_oFmjqI&amp;list=PLzwefUCNStZsmz5fWPVwVvTo1iPeGmG9M&amp;index=4</a:t>
            </a:r>
            <a:r>
              <a:rPr lang="en-GB" dirty="0"/>
              <a:t> </a:t>
            </a:r>
          </a:p>
          <a:p>
            <a:r>
              <a:rPr lang="en-GB" dirty="0"/>
              <a:t>RMS and EDF, Marilyn Wolf</a:t>
            </a:r>
          </a:p>
          <a:p>
            <a:pPr lvl="1"/>
            <a:r>
              <a:rPr lang="en-GB" dirty="0">
                <a:hlinkClick r:id="rId3"/>
              </a:rPr>
              <a:t>https://www.youtube.com/watch?v=oHMC2aO8GII&amp;list=PLzwefUCNStZsmz5fWPVwVvTo1iPeGmG9M&amp;index=5</a:t>
            </a:r>
            <a:endParaRPr lang="en-GB" dirty="0"/>
          </a:p>
          <a:p>
            <a:r>
              <a:rPr lang="en-GB" dirty="0"/>
              <a:t>Real-Time Scheduling Models, </a:t>
            </a:r>
            <a:r>
              <a:rPr lang="en-GB"/>
              <a:t>Marilyn Wolf (long)</a:t>
            </a:r>
            <a:endParaRPr lang="en-GB" dirty="0"/>
          </a:p>
          <a:p>
            <a:pPr lvl="1"/>
            <a:r>
              <a:rPr lang="en-GB" dirty="0">
                <a:hlinkClick r:id="rId4"/>
              </a:rPr>
              <a:t>https://www.youtube.com/watch?v=WloSQ7ZEKXk</a:t>
            </a:r>
            <a:r>
              <a:rPr lang="en-GB" dirty="0"/>
              <a:t> </a:t>
            </a:r>
          </a:p>
        </p:txBody>
      </p:sp>
    </p:spTree>
    <p:extLst>
      <p:ext uri="{BB962C8B-B14F-4D97-AF65-F5344CB8AC3E}">
        <p14:creationId xmlns:p14="http://schemas.microsoft.com/office/powerpoint/2010/main" val="176346144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762000" y="794328"/>
                <a:ext cx="10530712" cy="3755248"/>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pPr lvl="1"/>
                <a:r>
                  <a:rPr lang="en-GB" sz="2400" spc="-34" dirty="0">
                    <a:cs typeface="Times New Roman"/>
                  </a:rPr>
                  <a:t>Gantt chart convention: upwards arrows denote job arrival/release times; downwards arrows denote deadlines </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762000" y="794328"/>
                <a:ext cx="10530712" cy="3755248"/>
              </a:xfrm>
              <a:prstGeom prst="rect">
                <a:avLst/>
              </a:prstGeom>
              <a:blipFill>
                <a:blip r:embed="rId3"/>
                <a:stretch>
                  <a:fillRect l="-1042" t="-3734" r="-1216"/>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6400800" cy="5715000"/>
          </a:xfrm>
        </p:spPr>
        <p:txBody>
          <a:bodyPr>
            <a:normAutofit fontScale="92500" lnSpcReduction="10000"/>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 e.g., Rate Monotonic (RM), Deadline Monotonic (DM)</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
        <p:nvSpPr>
          <p:cNvPr id="2" name="Text Box 3">
            <a:extLst>
              <a:ext uri="{FF2B5EF4-FFF2-40B4-BE49-F238E27FC236}">
                <a16:creationId xmlns:a16="http://schemas.microsoft.com/office/drawing/2014/main" id="{440CB1AC-9769-265E-66BA-67226F23C82A}"/>
              </a:ext>
            </a:extLst>
          </p:cNvPr>
          <p:cNvSpPr txBox="1">
            <a:spLocks noChangeArrowheads="1"/>
          </p:cNvSpPr>
          <p:nvPr/>
        </p:nvSpPr>
        <p:spPr bwMode="auto">
          <a:xfrm>
            <a:off x="7887242" y="1450102"/>
            <a:ext cx="2618024" cy="338554"/>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defTabSz="457200" eaLnBrk="1" fontAlgn="auto" hangingPunct="1">
              <a:spcBef>
                <a:spcPts val="0"/>
              </a:spcBef>
              <a:spcAft>
                <a:spcPts val="0"/>
              </a:spcAft>
            </a:pPr>
            <a:r>
              <a:rPr lang="en-US" sz="1600" b="0" dirty="0">
                <a:solidFill>
                  <a:schemeClr val="tx1"/>
                </a:solidFill>
                <a:latin typeface="Century Gothic"/>
                <a:cs typeface="Century Gothic"/>
              </a:rPr>
              <a:t>RT scheduling algorithms</a:t>
            </a:r>
          </a:p>
        </p:txBody>
      </p:sp>
      <p:sp>
        <p:nvSpPr>
          <p:cNvPr id="3" name="Text Box 4">
            <a:extLst>
              <a:ext uri="{FF2B5EF4-FFF2-40B4-BE49-F238E27FC236}">
                <a16:creationId xmlns:a16="http://schemas.microsoft.com/office/drawing/2014/main" id="{1B098313-98EC-5772-3077-0154D4C2FB1F}"/>
              </a:ext>
            </a:extLst>
          </p:cNvPr>
          <p:cNvSpPr txBox="1">
            <a:spLocks noChangeArrowheads="1"/>
          </p:cNvSpPr>
          <p:nvPr/>
        </p:nvSpPr>
        <p:spPr bwMode="auto">
          <a:xfrm>
            <a:off x="7075841" y="2474293"/>
            <a:ext cx="2505814" cy="5847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Static cyclic scheduling</a:t>
            </a:r>
          </a:p>
          <a:p>
            <a:pPr algn="ctr" defTabSz="457200" eaLnBrk="1" fontAlgn="auto" hangingPunct="1">
              <a:spcBef>
                <a:spcPts val="0"/>
              </a:spcBef>
              <a:spcAft>
                <a:spcPts val="0"/>
              </a:spcAft>
            </a:pPr>
            <a:r>
              <a:rPr lang="en-US" sz="1600" b="0" dirty="0">
                <a:solidFill>
                  <a:schemeClr val="tx1"/>
                </a:solidFill>
                <a:latin typeface="Century Gothic"/>
                <a:cs typeface="Century Gothic"/>
              </a:rPr>
              <a:t>(offline)</a:t>
            </a:r>
          </a:p>
        </p:txBody>
      </p:sp>
      <p:sp>
        <p:nvSpPr>
          <p:cNvPr id="4" name="Text Box 5">
            <a:extLst>
              <a:ext uri="{FF2B5EF4-FFF2-40B4-BE49-F238E27FC236}">
                <a16:creationId xmlns:a16="http://schemas.microsoft.com/office/drawing/2014/main" id="{48FDF5F8-63BE-9094-EA31-2D98DB50F954}"/>
              </a:ext>
            </a:extLst>
          </p:cNvPr>
          <p:cNvSpPr txBox="1">
            <a:spLocks noChangeArrowheads="1"/>
          </p:cNvSpPr>
          <p:nvPr/>
        </p:nvSpPr>
        <p:spPr bwMode="auto">
          <a:xfrm>
            <a:off x="9982200" y="2590800"/>
            <a:ext cx="1968808" cy="338554"/>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Online scheduling</a:t>
            </a:r>
          </a:p>
        </p:txBody>
      </p:sp>
      <p:sp>
        <p:nvSpPr>
          <p:cNvPr id="5" name="Text Box 6">
            <a:extLst>
              <a:ext uri="{FF2B5EF4-FFF2-40B4-BE49-F238E27FC236}">
                <a16:creationId xmlns:a16="http://schemas.microsoft.com/office/drawing/2014/main" id="{AB34C209-8E3C-F40D-C3D4-814B430F1619}"/>
              </a:ext>
            </a:extLst>
          </p:cNvPr>
          <p:cNvSpPr txBox="1">
            <a:spLocks noChangeArrowheads="1"/>
          </p:cNvSpPr>
          <p:nvPr/>
        </p:nvSpPr>
        <p:spPr bwMode="auto">
          <a:xfrm>
            <a:off x="8355685" y="4179631"/>
            <a:ext cx="1598515" cy="5847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Fixed-priority</a:t>
            </a:r>
          </a:p>
          <a:p>
            <a:pPr algn="ctr" defTabSz="457200" eaLnBrk="1" fontAlgn="auto" hangingPunct="1">
              <a:spcBef>
                <a:spcPts val="0"/>
              </a:spcBef>
              <a:spcAft>
                <a:spcPts val="0"/>
              </a:spcAft>
            </a:pPr>
            <a:r>
              <a:rPr lang="en-US" sz="1600" b="0" dirty="0">
                <a:solidFill>
                  <a:schemeClr val="tx1"/>
                </a:solidFill>
                <a:latin typeface="Century Gothic"/>
                <a:cs typeface="Century Gothic"/>
              </a:rPr>
              <a:t>(e.g., RM, DM)</a:t>
            </a:r>
          </a:p>
        </p:txBody>
      </p:sp>
      <p:sp>
        <p:nvSpPr>
          <p:cNvPr id="6" name="Text Box 7">
            <a:extLst>
              <a:ext uri="{FF2B5EF4-FFF2-40B4-BE49-F238E27FC236}">
                <a16:creationId xmlns:a16="http://schemas.microsoft.com/office/drawing/2014/main" id="{B92BE072-5CF4-77D1-DEC1-5FC634C31916}"/>
              </a:ext>
            </a:extLst>
          </p:cNvPr>
          <p:cNvSpPr txBox="1">
            <a:spLocks noChangeArrowheads="1"/>
          </p:cNvSpPr>
          <p:nvPr/>
        </p:nvSpPr>
        <p:spPr bwMode="auto">
          <a:xfrm>
            <a:off x="10140897" y="4179632"/>
            <a:ext cx="1810111" cy="5847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style>
          <a:lnRef idx="1">
            <a:schemeClr val="dk1"/>
          </a:lnRef>
          <a:fillRef idx="2">
            <a:schemeClr val="dk1"/>
          </a:fillRef>
          <a:effectRef idx="1">
            <a:schemeClr val="dk1"/>
          </a:effectRef>
          <a:fontRef idx="minor">
            <a:schemeClr val="dk1"/>
          </a:fontRef>
        </p:style>
        <p:txBody>
          <a:bodyPr wrap="none">
            <a:spAutoFit/>
          </a:bodyPr>
          <a:lstStyle>
            <a:lvl1pPr>
              <a:defRPr sz="3200">
                <a:solidFill>
                  <a:srgbClr val="010000"/>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marL="1143000">
              <a:defRPr sz="2400">
                <a:solidFill>
                  <a:schemeClr val="tx1"/>
                </a:solidFill>
                <a:latin typeface="Times New Roman" charset="0"/>
                <a:ea typeface="ＭＳ Ｐゴシック" charset="0"/>
              </a:defRPr>
            </a:lvl3pPr>
            <a:lvl4pPr marL="1600200">
              <a:defRPr sz="2000">
                <a:solidFill>
                  <a:schemeClr val="tx1"/>
                </a:solidFill>
                <a:latin typeface="Times New Roman" charset="0"/>
                <a:ea typeface="ＭＳ Ｐゴシック" charset="0"/>
              </a:defRPr>
            </a:lvl4pPr>
            <a:lvl5pPr marL="2057400">
              <a:defRPr sz="2000">
                <a:solidFill>
                  <a:schemeClr val="tx1"/>
                </a:solidFill>
                <a:latin typeface="Times New Roman" charset="0"/>
                <a:ea typeface="ＭＳ Ｐゴシック" charset="0"/>
              </a:defRPr>
            </a:lvl5pPr>
            <a:lvl6pPr marL="2514600">
              <a:defRPr sz="2000">
                <a:solidFill>
                  <a:schemeClr val="tx1"/>
                </a:solidFill>
                <a:latin typeface="Times New Roman" charset="0"/>
                <a:ea typeface="ＭＳ Ｐゴシック" charset="0"/>
              </a:defRPr>
            </a:lvl6pPr>
            <a:lvl7pPr marL="2971800">
              <a:defRPr sz="2000">
                <a:solidFill>
                  <a:schemeClr val="tx1"/>
                </a:solidFill>
                <a:latin typeface="Times New Roman" charset="0"/>
                <a:ea typeface="ＭＳ Ｐゴシック" charset="0"/>
              </a:defRPr>
            </a:lvl7pPr>
            <a:lvl8pPr marL="3429000">
              <a:defRPr sz="2000">
                <a:solidFill>
                  <a:schemeClr val="tx1"/>
                </a:solidFill>
                <a:latin typeface="Times New Roman" charset="0"/>
                <a:ea typeface="ＭＳ Ｐゴシック" charset="0"/>
              </a:defRPr>
            </a:lvl8pPr>
            <a:lvl9pPr marL="3886200">
              <a:defRPr sz="2000">
                <a:solidFill>
                  <a:schemeClr val="tx1"/>
                </a:solidFill>
                <a:latin typeface="Times New Roman" charset="0"/>
                <a:ea typeface="ＭＳ Ｐゴシック" charset="0"/>
              </a:defRPr>
            </a:lvl9pPr>
          </a:lstStyle>
          <a:p>
            <a:pPr algn="ctr" defTabSz="457200" eaLnBrk="1" fontAlgn="auto" hangingPunct="1">
              <a:spcBef>
                <a:spcPts val="0"/>
              </a:spcBef>
              <a:spcAft>
                <a:spcPts val="0"/>
              </a:spcAft>
            </a:pPr>
            <a:r>
              <a:rPr lang="en-US" sz="1600" b="0" dirty="0">
                <a:solidFill>
                  <a:schemeClr val="tx1"/>
                </a:solidFill>
                <a:latin typeface="Century Gothic"/>
                <a:cs typeface="Century Gothic"/>
              </a:rPr>
              <a:t>Dynamic-priority</a:t>
            </a:r>
          </a:p>
          <a:p>
            <a:pPr algn="ctr" defTabSz="457200" eaLnBrk="1" fontAlgn="auto" hangingPunct="1">
              <a:spcBef>
                <a:spcPts val="0"/>
              </a:spcBef>
              <a:spcAft>
                <a:spcPts val="0"/>
              </a:spcAft>
            </a:pPr>
            <a:r>
              <a:rPr lang="en-US" sz="1600" b="0">
                <a:solidFill>
                  <a:schemeClr val="tx1"/>
                </a:solidFill>
                <a:latin typeface="Century Gothic"/>
                <a:cs typeface="Century Gothic"/>
              </a:rPr>
              <a:t>(</a:t>
            </a:r>
            <a:r>
              <a:rPr lang="en-US" sz="1600" b="0" dirty="0">
                <a:solidFill>
                  <a:schemeClr val="tx1"/>
                </a:solidFill>
                <a:latin typeface="Century Gothic"/>
                <a:cs typeface="Century Gothic"/>
              </a:rPr>
              <a:t>e.g., EDF, LLF)</a:t>
            </a:r>
          </a:p>
        </p:txBody>
      </p:sp>
      <p:sp>
        <p:nvSpPr>
          <p:cNvPr id="7" name="Line 8">
            <a:extLst>
              <a:ext uri="{FF2B5EF4-FFF2-40B4-BE49-F238E27FC236}">
                <a16:creationId xmlns:a16="http://schemas.microsoft.com/office/drawing/2014/main" id="{FEA30B73-043A-F6CD-35F1-FF6AE91C6800}"/>
              </a:ext>
            </a:extLst>
          </p:cNvPr>
          <p:cNvSpPr>
            <a:spLocks noChangeShapeType="1"/>
          </p:cNvSpPr>
          <p:nvPr/>
        </p:nvSpPr>
        <p:spPr bwMode="auto">
          <a:xfrm flipH="1">
            <a:off x="8355685" y="1801355"/>
            <a:ext cx="509224" cy="672938"/>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8" name="Line 9">
            <a:extLst>
              <a:ext uri="{FF2B5EF4-FFF2-40B4-BE49-F238E27FC236}">
                <a16:creationId xmlns:a16="http://schemas.microsoft.com/office/drawing/2014/main" id="{A682E345-A2B7-0E3C-4F2E-7F70A14151B2}"/>
              </a:ext>
            </a:extLst>
          </p:cNvPr>
          <p:cNvSpPr>
            <a:spLocks noChangeShapeType="1"/>
          </p:cNvSpPr>
          <p:nvPr/>
        </p:nvSpPr>
        <p:spPr bwMode="auto">
          <a:xfrm>
            <a:off x="9497926" y="1807428"/>
            <a:ext cx="1576476" cy="774657"/>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9" name="Line 10">
            <a:extLst>
              <a:ext uri="{FF2B5EF4-FFF2-40B4-BE49-F238E27FC236}">
                <a16:creationId xmlns:a16="http://schemas.microsoft.com/office/drawing/2014/main" id="{63EC8FA7-0FAC-ABB4-0A29-360E9C896A45}"/>
              </a:ext>
            </a:extLst>
          </p:cNvPr>
          <p:cNvSpPr>
            <a:spLocks noChangeShapeType="1"/>
          </p:cNvSpPr>
          <p:nvPr/>
        </p:nvSpPr>
        <p:spPr bwMode="auto">
          <a:xfrm flipH="1">
            <a:off x="9283542" y="2933971"/>
            <a:ext cx="1221724" cy="1232962"/>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0" name="Line 11">
            <a:extLst>
              <a:ext uri="{FF2B5EF4-FFF2-40B4-BE49-F238E27FC236}">
                <a16:creationId xmlns:a16="http://schemas.microsoft.com/office/drawing/2014/main" id="{22DE162C-55DA-FD81-B603-15E86A3AB00F}"/>
              </a:ext>
            </a:extLst>
          </p:cNvPr>
          <p:cNvSpPr>
            <a:spLocks noChangeShapeType="1"/>
          </p:cNvSpPr>
          <p:nvPr/>
        </p:nvSpPr>
        <p:spPr bwMode="auto">
          <a:xfrm>
            <a:off x="11163857" y="2984245"/>
            <a:ext cx="304801" cy="1182688"/>
          </a:xfrm>
          <a:prstGeom prst="line">
            <a:avLst/>
          </a:prstGeom>
          <a:noFill/>
          <a:ln w="12700">
            <a:solidFill>
              <a:sysClr val="windowText" lastClr="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solidFill>
                      <a:srgbClr val="FF0000"/>
                    </a:solidFill>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solidFill>
                      <a:srgbClr val="FF0000"/>
                    </a:solidFill>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045809"/>
                <a:ext cx="5372543" cy="2459391"/>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(with smaller period T=6)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(with larger period T=9).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045809"/>
                <a:ext cx="5372543" cy="2459391"/>
              </a:xfrm>
              <a:prstGeom prst="rect">
                <a:avLst/>
              </a:prstGeom>
              <a:blipFill>
                <a:blip r:embed="rId3"/>
                <a:stretch>
                  <a:fillRect l="-1701" t="-1985"/>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828723"/>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which is different for each newly-released job every period.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828723"/>
              </a:xfrm>
              <a:prstGeom prst="rect">
                <a:avLst/>
              </a:prstGeom>
              <a:blipFill>
                <a:blip r:embed="rId4"/>
                <a:stretch>
                  <a:fillRect l="-1738" t="-1724" r="-324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F30B-8A27-6B89-06B4-3CD9DECE613E}"/>
              </a:ext>
            </a:extLst>
          </p:cNvPr>
          <p:cNvSpPr>
            <a:spLocks noGrp="1"/>
          </p:cNvSpPr>
          <p:nvPr>
            <p:ph type="title"/>
          </p:nvPr>
        </p:nvSpPr>
        <p:spPr/>
        <p:txBody>
          <a:bodyPr/>
          <a:lstStyle/>
          <a:p>
            <a:r>
              <a:rPr lang="en-GB" dirty="0"/>
              <a:t>Least Laxity First (LLF) Scheduling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C332F-A2BA-032B-46C5-DE9572F3260D}"/>
                  </a:ext>
                </a:extLst>
              </p:cNvPr>
              <p:cNvSpPr>
                <a:spLocks noGrp="1"/>
              </p:cNvSpPr>
              <p:nvPr>
                <p:ph idx="1"/>
              </p:nvPr>
            </p:nvSpPr>
            <p:spPr>
              <a:xfrm>
                <a:off x="812800" y="838200"/>
                <a:ext cx="10566400" cy="5943600"/>
              </a:xfrm>
            </p:spPr>
            <p:txBody>
              <a:bodyPr>
                <a:normAutofit fontScale="92500" lnSpcReduction="20000"/>
              </a:bodyPr>
              <a:lstStyle/>
              <a:p>
                <a:r>
                  <a:rPr lang="en-GB" sz="2000" dirty="0">
                    <a:latin typeface="Aptos Light" panose="020B0004020202020204" pitchFamily="34" charset="0"/>
                    <a:cs typeface="Gill Sans Light" panose="020B0302020104020203"/>
                  </a:rPr>
                  <a:t>LLF assigns priority to jobs dynamically based on their current laxity (slack)</a:t>
                </a:r>
              </a:p>
              <a:p>
                <a:pPr lvl="1"/>
                <a:r>
                  <a:rPr lang="en-GB" sz="1800" dirty="0">
                    <a:latin typeface="Aptos Light" panose="020B0004020202020204" pitchFamily="34" charset="0"/>
                    <a:cs typeface="Gill Sans Light" panose="020B0302020104020203"/>
                  </a:rPr>
                  <a:t>With absolute deadline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𝑑</m:t>
                        </m:r>
                      </m:e>
                      <m:sub>
                        <m:r>
                          <a:rPr lang="en-GB" sz="1800" b="0" i="1" dirty="0" smtClean="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 and remaining execution time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 laxity of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𝜏</m:t>
                        </m:r>
                      </m:e>
                      <m:sub>
                        <m:r>
                          <a:rPr lang="en-GB" sz="1800" i="1">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’s job at time </a:t>
                </a:r>
                <a14:m>
                  <m:oMath xmlns:m="http://schemas.openxmlformats.org/officeDocument/2006/math">
                    <m:r>
                      <a:rPr lang="en-GB" sz="1800" i="1" dirty="0" smtClean="0">
                        <a:latin typeface="Cambria Math" panose="02040503050406030204" pitchFamily="18" charset="0"/>
                      </a:rPr>
                      <m:t>𝑡</m:t>
                    </m:r>
                  </m:oMath>
                </a14:m>
                <a:r>
                  <a:rPr lang="en-GB" sz="1800" dirty="0">
                    <a:latin typeface="Aptos Light" panose="020B0004020202020204" pitchFamily="34" charset="0"/>
                    <a:cs typeface="Gill Sans Light" panose="020B0302020104020203"/>
                  </a:rPr>
                  <a:t> is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𝑙</m:t>
                        </m:r>
                      </m:e>
                      <m:sub>
                        <m:r>
                          <a:rPr lang="en-GB" sz="1800" b="0" i="1" dirty="0" smtClean="0">
                            <a:latin typeface="Cambria Math" panose="02040503050406030204" pitchFamily="18" charset="0"/>
                          </a:rPr>
                          <m:t>𝑖</m:t>
                        </m:r>
                      </m:sub>
                    </m:sSub>
                    <m:r>
                      <a:rPr lang="en-GB" sz="1800" i="1" dirty="0" smtClean="0">
                        <a:latin typeface="Cambria Math" panose="02040503050406030204" pitchFamily="18" charset="0"/>
                      </a:rPr>
                      <m:t>= </m:t>
                    </m:r>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𝑑</m:t>
                        </m:r>
                      </m:e>
                      <m:sub>
                        <m:r>
                          <a:rPr lang="en-GB" sz="1800" b="0" i="1" dirty="0" smtClean="0">
                            <a:latin typeface="Cambria Math" panose="02040503050406030204" pitchFamily="18" charset="0"/>
                          </a:rPr>
                          <m:t>𝑖</m:t>
                        </m:r>
                      </m:sub>
                    </m:sSub>
                    <m:r>
                      <a:rPr lang="en-GB" sz="1800" i="1" dirty="0" smtClean="0">
                        <a:latin typeface="Cambria Math" panose="02040503050406030204" pitchFamily="18" charset="0"/>
                      </a:rPr>
                      <m:t> – </m:t>
                    </m:r>
                    <m:r>
                      <a:rPr lang="en-GB" sz="1800" i="1" dirty="0" smtClean="0">
                        <a:latin typeface="Cambria Math" panose="02040503050406030204" pitchFamily="18" charset="0"/>
                      </a:rPr>
                      <m:t>𝑡</m:t>
                    </m:r>
                    <m:r>
                      <a:rPr lang="en-GB" sz="1800" i="1" dirty="0" smtClean="0">
                        <a:latin typeface="Cambria Math" panose="02040503050406030204" pitchFamily="18" charset="0"/>
                      </a:rPr>
                      <m:t> – </m:t>
                    </m:r>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a:t>
                </a:r>
                <a:r>
                  <a:rPr lang="en-GB" sz="1800" dirty="0">
                    <a:latin typeface="Aptos Light" panose="020B0004020202020204" pitchFamily="34" charset="0"/>
                    <a:cs typeface="Gill Sans Light" panose="020B0302020104020203"/>
                  </a:rPr>
                  <a:t>Job with the smallest laxity has the highest priority</a:t>
                </a:r>
              </a:p>
              <a:p>
                <a:pPr lvl="1"/>
                <a:r>
                  <a:rPr lang="en-GB" sz="1800" b="0" dirty="0">
                    <a:latin typeface="Aptos Light" panose="020B0004020202020204" pitchFamily="34" charset="0"/>
                    <a:cs typeface="Gill Sans Light" panose="020B0302020104020203"/>
                  </a:rPr>
                  <a:t>While an active job waits and does not run, its laxity decreases and its priority increases until it becomes the highest priority job and starts to run</a:t>
                </a:r>
                <a:endParaRPr lang="en-GB" sz="1800" dirty="0">
                  <a:latin typeface="Aptos Light" panose="020B0004020202020204" pitchFamily="34" charset="0"/>
                  <a:cs typeface="Gill Sans Light" panose="020B0302020104020203"/>
                </a:endParaRPr>
              </a:p>
              <a:p>
                <a:pPr lvl="1"/>
                <a:r>
                  <a:rPr lang="en-GB" sz="1800" b="0" dirty="0">
                    <a:latin typeface="Aptos Light" panose="020B0004020202020204" pitchFamily="34" charset="0"/>
                    <a:cs typeface="Gill Sans Light" panose="020B0302020104020203"/>
                  </a:rPr>
                  <a:t>If an active job runs in the previous time slot, then its laxity remains the same, as </a:t>
                </a:r>
                <a14:m>
                  <m:oMath xmlns:m="http://schemas.openxmlformats.org/officeDocument/2006/math">
                    <m:r>
                      <a:rPr lang="en-GB" sz="1800" i="1" dirty="0">
                        <a:latin typeface="Cambria Math" panose="02040503050406030204" pitchFamily="18" charset="0"/>
                      </a:rPr>
                      <m:t>𝑡</m:t>
                    </m:r>
                  </m:oMath>
                </a14:m>
                <a:r>
                  <a:rPr lang="en-GB" sz="1800" b="0" dirty="0">
                    <a:latin typeface="Aptos Light" panose="020B0004020202020204" pitchFamily="34" charset="0"/>
                    <a:cs typeface="Gill Sans Light" panose="020B0302020104020203"/>
                  </a:rPr>
                  <a:t> is incremented by 1, and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is decremented by 1</a:t>
                </a:r>
              </a:p>
              <a:p>
                <a:pPr lvl="1"/>
                <a:r>
                  <a:rPr lang="en-GB" sz="1800" dirty="0">
                    <a:latin typeface="Aptos Light" panose="020B0004020202020204" pitchFamily="34" charset="0"/>
                    <a:cs typeface="Gill Sans Light" panose="020B0302020104020203"/>
                  </a:rPr>
                  <a:t>If an active </a:t>
                </a:r>
                <a:r>
                  <a:rPr lang="en-GB" sz="1800" b="0" dirty="0">
                    <a:latin typeface="Aptos Light" panose="020B0004020202020204" pitchFamily="34" charset="0"/>
                    <a:cs typeface="Gill Sans Light" panose="020B0302020104020203"/>
                  </a:rPr>
                  <a:t>job does not run in the previous time slot, then its laxity is decremente</a:t>
                </a:r>
                <a:r>
                  <a:rPr lang="en-GB" sz="1800" dirty="0">
                    <a:latin typeface="Aptos Light" panose="020B0004020202020204" pitchFamily="34" charset="0"/>
                    <a:cs typeface="Gill Sans Light" panose="020B0302020104020203"/>
                  </a:rPr>
                  <a:t>d by 1, </a:t>
                </a:r>
                <a:r>
                  <a:rPr lang="en-GB" sz="1800" b="0" dirty="0">
                    <a:latin typeface="Aptos Light" panose="020B0004020202020204" pitchFamily="34" charset="0"/>
                    <a:cs typeface="Gill Sans Light" panose="020B0302020104020203"/>
                  </a:rPr>
                  <a:t>as </a:t>
                </a:r>
                <a14:m>
                  <m:oMath xmlns:m="http://schemas.openxmlformats.org/officeDocument/2006/math">
                    <m:r>
                      <a:rPr lang="en-GB" sz="1800" i="1" dirty="0">
                        <a:latin typeface="Cambria Math" panose="02040503050406030204" pitchFamily="18" charset="0"/>
                      </a:rPr>
                      <m:t>𝑡</m:t>
                    </m:r>
                  </m:oMath>
                </a14:m>
                <a:r>
                  <a:rPr lang="en-GB" sz="1800" b="0" dirty="0">
                    <a:latin typeface="Aptos Light" panose="020B0004020202020204" pitchFamily="34" charset="0"/>
                    <a:cs typeface="Gill Sans Light" panose="020B0302020104020203"/>
                  </a:rPr>
                  <a:t> is incremented by 1, and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a:t>
                </a:r>
                <a:r>
                  <a:rPr lang="en-GB" sz="1800" dirty="0">
                    <a:latin typeface="Aptos Light" panose="020B0004020202020204" pitchFamily="34" charset="0"/>
                    <a:cs typeface="Gill Sans Light" panose="020B0302020104020203"/>
                  </a:rPr>
                  <a:t>remains the same</a:t>
                </a:r>
              </a:p>
              <a:p>
                <a:r>
                  <a:rPr lang="en-GB" sz="2000" dirty="0">
                    <a:latin typeface="Aptos Light" panose="020B0004020202020204" pitchFamily="34" charset="0"/>
                    <a:cs typeface="Gill Sans Light" panose="020B0302020104020203"/>
                  </a:rPr>
                  <a:t>Analogy: suppose you have an assignment that is due in 5 hours at 12:00, and it takes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𝑒</m:t>
                        </m:r>
                      </m:e>
                      <m:sub>
                        <m:r>
                          <a:rPr lang="en-GB" sz="2000" i="1" dirty="0">
                            <a:latin typeface="Cambria Math" panose="02040503050406030204" pitchFamily="18" charset="0"/>
                          </a:rPr>
                          <m:t>𝑖</m:t>
                        </m:r>
                      </m:sub>
                    </m:sSub>
                  </m:oMath>
                </a14:m>
                <a:r>
                  <a:rPr lang="en-GB" sz="2000" dirty="0">
                    <a:latin typeface="Aptos Light" panose="020B0004020202020204" pitchFamily="34" charset="0"/>
                    <a:cs typeface="Gill Sans Light" panose="020B0302020104020203"/>
                  </a:rPr>
                  <a:t>=3 hours to complete. Current time is </a:t>
                </a:r>
                <a14:m>
                  <m:oMath xmlns:m="http://schemas.openxmlformats.org/officeDocument/2006/math">
                    <m:r>
                      <a:rPr lang="en-GB" sz="2000" i="1" dirty="0" smtClean="0">
                        <a:latin typeface="Cambria Math" panose="02040503050406030204" pitchFamily="18" charset="0"/>
                        <a:cs typeface="Gill Sans Light" panose="020B0302020104020203"/>
                      </a:rPr>
                      <m:t>𝑡</m:t>
                    </m:r>
                  </m:oMath>
                </a14:m>
                <a:r>
                  <a:rPr lang="en-GB" sz="2000" dirty="0">
                    <a:latin typeface="Aptos Light" panose="020B0004020202020204" pitchFamily="34" charset="0"/>
                    <a:cs typeface="Gill Sans Light" panose="020B0302020104020203"/>
                  </a:rPr>
                  <a:t>=7:00, so the current laxity is</a:t>
                </a:r>
                <a:r>
                  <a:rPr lang="en-GB" sz="2000" b="0" dirty="0">
                    <a:latin typeface="Aptos Light" panose="020B0004020202020204" pitchFamily="34" charset="0"/>
                    <a:cs typeface="Gill Sans Light" panose="020B0302020104020203"/>
                  </a:rPr>
                  <a:t> </a:t>
                </a:r>
                <a14:m>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𝑙</m:t>
                        </m:r>
                      </m:e>
                      <m:sub>
                        <m:r>
                          <a:rPr lang="en-GB" sz="2000" b="0" i="1" dirty="0" smtClean="0">
                            <a:latin typeface="Cambria Math" panose="02040503050406030204" pitchFamily="18" charset="0"/>
                          </a:rPr>
                          <m:t>𝑖</m:t>
                        </m:r>
                      </m:sub>
                    </m:sSub>
                    <m:r>
                      <a:rPr lang="en-GB" sz="2000" b="0" i="1" dirty="0" smtClean="0">
                        <a:latin typeface="Cambria Math" panose="02040503050406030204" pitchFamily="18" charset="0"/>
                      </a:rPr>
                      <m:t>=</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𝑑</m:t>
                        </m:r>
                      </m:e>
                      <m:sub>
                        <m:r>
                          <a:rPr lang="en-GB" sz="2000" i="1" dirty="0">
                            <a:latin typeface="Cambria Math" panose="02040503050406030204" pitchFamily="18" charset="0"/>
                          </a:rPr>
                          <m:t>𝑖</m:t>
                        </m:r>
                      </m:sub>
                    </m:sSub>
                    <m:r>
                      <a:rPr lang="en-GB" sz="2000" i="1" dirty="0">
                        <a:latin typeface="Cambria Math" panose="02040503050406030204" pitchFamily="18" charset="0"/>
                      </a:rPr>
                      <m:t> – </m:t>
                    </m:r>
                    <m:r>
                      <a:rPr lang="en-GB" sz="2000" i="1" dirty="0">
                        <a:latin typeface="Cambria Math" panose="02040503050406030204" pitchFamily="18" charset="0"/>
                      </a:rPr>
                      <m:t>𝑡</m:t>
                    </m:r>
                    <m:r>
                      <a:rPr lang="en-GB" sz="2000" i="1" dirty="0">
                        <a:latin typeface="Cambria Math" panose="02040503050406030204" pitchFamily="18" charset="0"/>
                      </a:rPr>
                      <m:t> –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𝑒</m:t>
                        </m:r>
                      </m:e>
                      <m:sub>
                        <m:r>
                          <a:rPr lang="en-GB" sz="2000" i="1" dirty="0">
                            <a:latin typeface="Cambria Math" panose="02040503050406030204" pitchFamily="18" charset="0"/>
                          </a:rPr>
                          <m:t>𝑖</m:t>
                        </m:r>
                      </m:sub>
                    </m:sSub>
                  </m:oMath>
                </a14:m>
                <a:r>
                  <a:rPr lang="en-GB" sz="2000" dirty="0">
                    <a:latin typeface="Aptos Light" panose="020B0004020202020204" pitchFamily="34" charset="0"/>
                    <a:cs typeface="Gill Sans Light" panose="020B0302020104020203"/>
                  </a:rPr>
                  <a:t>=12−7−3=2. </a:t>
                </a:r>
              </a:p>
              <a:p>
                <a:pPr lvl="1"/>
                <a:r>
                  <a:rPr lang="en-GB" sz="1800" dirty="0">
                    <a:latin typeface="Aptos Light" panose="020B0004020202020204" pitchFamily="34" charset="0"/>
                    <a:cs typeface="Gill Sans Light" panose="020B0302020104020203"/>
                  </a:rPr>
                  <a:t>If you work for an hour until </a:t>
                </a:r>
                <a14:m>
                  <m:oMath xmlns:m="http://schemas.openxmlformats.org/officeDocument/2006/math">
                    <m:r>
                      <a:rPr lang="en-GB" sz="1800" i="1" dirty="0" smtClean="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=8:00, then the laxity remains the same: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=12−8−2=2, since the remaining execution time is decremented by 1: </a:t>
                </a:r>
                <a14:m>
                  <m:oMath xmlns:m="http://schemas.openxmlformats.org/officeDocument/2006/math">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=3-1=2</a:t>
                </a:r>
              </a:p>
              <a:p>
                <a:pPr lvl="1"/>
                <a:r>
                  <a:rPr lang="en-GB" sz="1800" dirty="0">
                    <a:latin typeface="Aptos Light" panose="020B0004020202020204" pitchFamily="34" charset="0"/>
                    <a:cs typeface="Gill Sans Light" panose="020B0302020104020203"/>
                  </a:rPr>
                  <a:t>If you sleep for an hour until </a:t>
                </a:r>
                <a14:m>
                  <m:oMath xmlns:m="http://schemas.openxmlformats.org/officeDocument/2006/math">
                    <m:r>
                      <a:rPr lang="en-GB" sz="1800" i="1" dirty="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=8:00, then the laxity is decremented by 1: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=12−8−3=1, since the remaining execution time does not change: </a:t>
                </a:r>
                <a14:m>
                  <m:oMath xmlns:m="http://schemas.openxmlformats.org/officeDocument/2006/math">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=3</a:t>
                </a:r>
              </a:p>
              <a:p>
                <a:pPr lvl="1"/>
                <a:r>
                  <a:rPr lang="en-GB" sz="1800" dirty="0">
                    <a:latin typeface="Aptos Light" panose="020B0004020202020204" pitchFamily="34" charset="0"/>
                    <a:cs typeface="Gill Sans Light" panose="020B0302020104020203"/>
                  </a:rPr>
                  <a:t>If you sleep for 2 hours until </a:t>
                </a:r>
                <a14:m>
                  <m:oMath xmlns:m="http://schemas.openxmlformats.org/officeDocument/2006/math">
                    <m:r>
                      <a:rPr lang="en-GB" sz="1800" i="1" dirty="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=9:00, then the laxity is now 0: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=12−9−3=0. Your must give the </a:t>
                </a:r>
                <a:r>
                  <a:rPr lang="en-GB" sz="1800">
                    <a:latin typeface="Aptos Light" panose="020B0004020202020204" pitchFamily="34" charset="0"/>
                    <a:cs typeface="Gill Sans Light" panose="020B0302020104020203"/>
                  </a:rPr>
                  <a:t>assignment the highest </a:t>
                </a:r>
                <a:r>
                  <a:rPr lang="en-GB" sz="1800" dirty="0">
                    <a:latin typeface="Aptos Light" panose="020B0004020202020204" pitchFamily="34" charset="0"/>
                    <a:cs typeface="Gill Sans Light" panose="020B0302020104020203"/>
                  </a:rPr>
                  <a:t>priority and start working on it right away, otherwise you will miss the deadline</a:t>
                </a:r>
                <a:endParaRPr lang="en-GB" sz="1800" b="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r>
                  <a:rPr lang="en-GB" sz="2000" dirty="0">
                    <a:latin typeface="Aptos Light" panose="020B0004020202020204" pitchFamily="34" charset="0"/>
                    <a:cs typeface="Gill Sans Light" panose="020B0302020104020203"/>
                  </a:rPr>
                  <a:t>EDF and LLF are both optimal scheduling algorithms, i.e., they both have </a:t>
                </a:r>
                <a:r>
                  <a:rPr lang="en-US" altLang="zh-CN" sz="2000" dirty="0">
                    <a:latin typeface="Aptos Light" panose="020B0004020202020204" pitchFamily="34" charset="0"/>
                    <a:cs typeface="Gill Sans Light" panose="020B0302020104020203"/>
                  </a:rPr>
                  <a:t>schedulable utilization bound of </a:t>
                </a:r>
                <a:r>
                  <a:rPr lang="en-GB" altLang="zh-CN" sz="2000" dirty="0">
                    <a:latin typeface="Aptos Light" panose="020B0004020202020204" pitchFamily="34" charset="0"/>
                    <a:cs typeface="Gill Sans Light" panose="020B0302020104020203"/>
                  </a:rPr>
                  <a:t>1</a:t>
                </a:r>
                <a:endParaRPr lang="en-GB" sz="2000" dirty="0">
                  <a:latin typeface="Aptos Light" panose="020B0004020202020204" pitchFamily="34" charset="0"/>
                  <a:cs typeface="Gill Sans Light" panose="020B0302020104020203"/>
                </a:endParaRPr>
              </a:p>
              <a:p>
                <a:pPr lvl="1"/>
                <a:r>
                  <a:rPr lang="en-GB" sz="1800" dirty="0">
                    <a:latin typeface="Aptos Light" panose="020B0004020202020204" pitchFamily="34" charset="0"/>
                    <a:cs typeface="Gill Sans Light" panose="020B0302020104020203"/>
                  </a:rPr>
                  <a:t>LLF incurs frequent context switches, hence is less practical than EDF</a:t>
                </a:r>
                <a:endParaRPr lang="en-SE" sz="2000" dirty="0">
                  <a:latin typeface="Aptos Light" panose="020B0004020202020204" pitchFamily="34" charset="0"/>
                </a:endParaRPr>
              </a:p>
            </p:txBody>
          </p:sp>
        </mc:Choice>
        <mc:Fallback xmlns="">
          <p:sp>
            <p:nvSpPr>
              <p:cNvPr id="3" name="Content Placeholder 2">
                <a:extLst>
                  <a:ext uri="{FF2B5EF4-FFF2-40B4-BE49-F238E27FC236}">
                    <a16:creationId xmlns:a16="http://schemas.microsoft.com/office/drawing/2014/main" id="{A6DC332F-A2BA-032B-46C5-DE9572F3260D}"/>
                  </a:ext>
                </a:extLst>
              </p:cNvPr>
              <p:cNvSpPr>
                <a:spLocks noGrp="1" noRot="1" noChangeAspect="1" noMove="1" noResize="1" noEditPoints="1" noAdjustHandles="1" noChangeArrowheads="1" noChangeShapeType="1" noTextEdit="1"/>
              </p:cNvSpPr>
              <p:nvPr>
                <p:ph idx="1"/>
              </p:nvPr>
            </p:nvSpPr>
            <p:spPr>
              <a:xfrm>
                <a:off x="812800" y="838200"/>
                <a:ext cx="10566400" cy="5943600"/>
              </a:xfrm>
              <a:blipFill>
                <a:blip r:embed="rId2"/>
                <a:stretch>
                  <a:fillRect l="-577" t="-1949" r="-17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88">
                <a:extLst>
                  <a:ext uri="{FF2B5EF4-FFF2-40B4-BE49-F238E27FC236}">
                    <a16:creationId xmlns:a16="http://schemas.microsoft.com/office/drawing/2014/main" id="{4EE96E52-2E6B-9B2B-AAFF-EA0FD6E526A0}"/>
                  </a:ext>
                </a:extLst>
              </p:cNvPr>
              <p:cNvSpPr>
                <a:spLocks noChangeArrowheads="1"/>
              </p:cNvSpPr>
              <p:nvPr/>
            </p:nvSpPr>
            <p:spPr bwMode="auto">
              <a:xfrm>
                <a:off x="1799593" y="4980569"/>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14" name="Rectangle 88">
                <a:extLst>
                  <a:ext uri="{FF2B5EF4-FFF2-40B4-BE49-F238E27FC236}">
                    <a16:creationId xmlns:a16="http://schemas.microsoft.com/office/drawing/2014/main" id="{4EE96E52-2E6B-9B2B-AAFF-EA0FD6E526A0}"/>
                  </a:ext>
                </a:extLst>
              </p:cNvPr>
              <p:cNvSpPr>
                <a:spLocks noRot="1" noChangeAspect="1" noMove="1" noResize="1" noEditPoints="1" noAdjustHandles="1" noChangeArrowheads="1" noChangeShapeType="1" noTextEdit="1"/>
              </p:cNvSpPr>
              <p:nvPr/>
            </p:nvSpPr>
            <p:spPr bwMode="auto">
              <a:xfrm>
                <a:off x="1799593" y="4980569"/>
                <a:ext cx="1297612" cy="236571"/>
              </a:xfrm>
              <a:prstGeom prst="rect">
                <a:avLst/>
              </a:prstGeom>
              <a:blipFill>
                <a:blip r:embed="rId3"/>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15" name="Group 14">
            <a:extLst>
              <a:ext uri="{FF2B5EF4-FFF2-40B4-BE49-F238E27FC236}">
                <a16:creationId xmlns:a16="http://schemas.microsoft.com/office/drawing/2014/main" id="{DE271396-E65C-9FB4-8BE4-94ECA866BAD6}"/>
              </a:ext>
            </a:extLst>
          </p:cNvPr>
          <p:cNvGrpSpPr/>
          <p:nvPr/>
        </p:nvGrpSpPr>
        <p:grpSpPr>
          <a:xfrm>
            <a:off x="1037591" y="5155152"/>
            <a:ext cx="4343390" cy="400718"/>
            <a:chOff x="2170481" y="2778122"/>
            <a:chExt cx="4343390" cy="400718"/>
          </a:xfrm>
        </p:grpSpPr>
        <p:sp>
          <p:nvSpPr>
            <p:cNvPr id="16" name="Line 53">
              <a:extLst>
                <a:ext uri="{FF2B5EF4-FFF2-40B4-BE49-F238E27FC236}">
                  <a16:creationId xmlns:a16="http://schemas.microsoft.com/office/drawing/2014/main" id="{A954804E-9F42-8C13-B8E9-F24EFB619DA9}"/>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7" name="Line 56">
              <a:extLst>
                <a:ext uri="{FF2B5EF4-FFF2-40B4-BE49-F238E27FC236}">
                  <a16:creationId xmlns:a16="http://schemas.microsoft.com/office/drawing/2014/main" id="{EAEFE6E7-DD81-3BD3-AAF3-CA8AFD5B8774}"/>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8" name="Line 64">
              <a:extLst>
                <a:ext uri="{FF2B5EF4-FFF2-40B4-BE49-F238E27FC236}">
                  <a16:creationId xmlns:a16="http://schemas.microsoft.com/office/drawing/2014/main" id="{E80F2E54-E8F5-0072-4969-C72767EAE2C8}"/>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9" name="Text Box 75">
              <a:extLst>
                <a:ext uri="{FF2B5EF4-FFF2-40B4-BE49-F238E27FC236}">
                  <a16:creationId xmlns:a16="http://schemas.microsoft.com/office/drawing/2014/main" id="{9C076E4F-4490-5C3F-6263-BEFC957BEF72}"/>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20" name="Text Box 75">
                  <a:extLst>
                    <a:ext uri="{FF2B5EF4-FFF2-40B4-BE49-F238E27FC236}">
                      <a16:creationId xmlns:a16="http://schemas.microsoft.com/office/drawing/2014/main" id="{1546AC50-2106-2084-8E5C-8A898B93C7C9}"/>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21" name="Straight Arrow Connector 20">
            <a:extLst>
              <a:ext uri="{FF2B5EF4-FFF2-40B4-BE49-F238E27FC236}">
                <a16:creationId xmlns:a16="http://schemas.microsoft.com/office/drawing/2014/main" id="{65334E3F-2EF5-90BE-B276-9843A8296711}"/>
              </a:ext>
            </a:extLst>
          </p:cNvPr>
          <p:cNvCxnSpPr>
            <a:cxnSpLocks/>
          </p:cNvCxnSpPr>
          <p:nvPr/>
        </p:nvCxnSpPr>
        <p:spPr>
          <a:xfrm>
            <a:off x="3097205" y="5098854"/>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22" name="Text Box 75">
                <a:extLst>
                  <a:ext uri="{FF2B5EF4-FFF2-40B4-BE49-F238E27FC236}">
                    <a16:creationId xmlns:a16="http://schemas.microsoft.com/office/drawing/2014/main" id="{399A016C-3ADC-A92F-368A-6414C80CB085}"/>
                  </a:ext>
                </a:extLst>
              </p:cNvPr>
              <p:cNvSpPr txBox="1">
                <a:spLocks noChangeArrowheads="1"/>
              </p:cNvSpPr>
              <p:nvPr/>
            </p:nvSpPr>
            <p:spPr bwMode="auto">
              <a:xfrm>
                <a:off x="3667598" y="4741913"/>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22" name="Text Box 75">
                <a:extLst>
                  <a:ext uri="{FF2B5EF4-FFF2-40B4-BE49-F238E27FC236}">
                    <a16:creationId xmlns:a16="http://schemas.microsoft.com/office/drawing/2014/main" id="{399A016C-3ADC-A92F-368A-6414C80CB085}"/>
                  </a:ext>
                </a:extLst>
              </p:cNvPr>
              <p:cNvSpPr txBox="1">
                <a:spLocks noRot="1" noChangeAspect="1" noMove="1" noResize="1" noEditPoints="1" noAdjustHandles="1" noChangeArrowheads="1" noChangeShapeType="1" noTextEdit="1"/>
              </p:cNvSpPr>
              <p:nvPr/>
            </p:nvSpPr>
            <p:spPr bwMode="auto">
              <a:xfrm>
                <a:off x="3667598" y="4741913"/>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23" name="Picture 22">
            <a:extLst>
              <a:ext uri="{FF2B5EF4-FFF2-40B4-BE49-F238E27FC236}">
                <a16:creationId xmlns:a16="http://schemas.microsoft.com/office/drawing/2014/main" id="{091E3018-5864-219A-F03A-FA5CE2AA62DD}"/>
              </a:ext>
            </a:extLst>
          </p:cNvPr>
          <p:cNvPicPr>
            <a:picLocks noChangeAspect="1"/>
          </p:cNvPicPr>
          <p:nvPr/>
        </p:nvPicPr>
        <p:blipFill>
          <a:blip r:embed="rId7"/>
          <a:stretch>
            <a:fillRect/>
          </a:stretch>
        </p:blipFill>
        <p:spPr>
          <a:xfrm>
            <a:off x="5943600" y="4743467"/>
            <a:ext cx="5173981" cy="971533"/>
          </a:xfrm>
          <a:prstGeom prst="rect">
            <a:avLst/>
          </a:prstGeom>
        </p:spPr>
      </p:pic>
    </p:spTree>
    <p:extLst>
      <p:ext uri="{BB962C8B-B14F-4D97-AF65-F5344CB8AC3E}">
        <p14:creationId xmlns:p14="http://schemas.microsoft.com/office/powerpoint/2010/main" val="131408892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a:xfrm>
                <a:off x="812799" y="697230"/>
                <a:ext cx="10566400" cy="1512570"/>
              </a:xfrm>
            </p:spPr>
            <p:txBody>
              <a:bodyPr>
                <a:normAutofit fontScale="92500" lnSpcReduction="20000"/>
              </a:bodyPr>
              <a:lstStyle/>
              <a:p>
                <a:r>
                  <a:rPr lang="en-US" altLang="zh-CN" dirty="0"/>
                  <a:t>Scheduling anomaly: three tasks under NP fixed-priority scheduling </a:t>
                </a:r>
                <a:r>
                  <a:rPr lang="en-US" altLang="zh-CN" dirty="0" err="1"/>
                  <a:t>witjh</a:t>
                </a:r>
                <a:r>
                  <a:rPr lang="en-US" altLang="zh-CN" dirty="0"/>
                  <a:t> </a:t>
                </a:r>
                <a:r>
                  <a:rPr lang="en-GB" dirty="0"/>
                  <a:t>priority ordering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1</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2</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3</m:t>
                        </m:r>
                      </m:sub>
                    </m:sSub>
                  </m:oMath>
                </a14:m>
                <a:r>
                  <a:rPr lang="en-US" altLang="zh-CN" dirty="0"/>
                  <a:t> and NP </a:t>
                </a:r>
              </a:p>
              <a:p>
                <a:r>
                  <a:rPr lang="en-US" altLang="zh-CN" dirty="0"/>
                  <a:t>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 since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3</m:t>
                        </m:r>
                      </m:sub>
                    </m:sSub>
                  </m:oMath>
                </a14:m>
                <a:r>
                  <a:rPr lang="zh-CN" altLang="en-US" dirty="0"/>
                  <a:t> </a:t>
                </a:r>
                <a:r>
                  <a:rPr lang="en-GB" altLang="zh-CN" dirty="0"/>
                  <a:t>starts earlier before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1</m:t>
                        </m:r>
                      </m:sub>
                    </m:sSub>
                  </m:oMath>
                </a14:m>
                <a:r>
                  <a:rPr lang="en-GB" altLang="zh-CN" dirty="0"/>
                  <a:t> is released, causing a long delay to it due to NP scheduling (this anomaly does not occur for </a:t>
                </a:r>
                <a:r>
                  <a:rPr lang="en-GB" altLang="zh-CN" dirty="0" err="1"/>
                  <a:t>preemptive</a:t>
                </a:r>
                <a:r>
                  <a:rPr lang="en-GB" altLang="zh-CN" dirty="0"/>
                  <a:t> scheduling)</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xfrm>
                <a:off x="812799" y="697230"/>
                <a:ext cx="10566400" cy="1512570"/>
              </a:xfrm>
              <a:blipFill>
                <a:blip r:embed="rId3"/>
                <a:stretch>
                  <a:fillRect l="-865" t="-10040"/>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3085442" y="2286000"/>
            <a:ext cx="7172250" cy="4419599"/>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254096" cy="1938992"/>
          </a:xfrm>
          <a:prstGeom prst="rect">
            <a:avLst/>
          </a:prstGeom>
          <a:noFill/>
          <a:ln w="9525" algn="ctr">
            <a:noFill/>
            <a:miter lim="800000"/>
            <a:headEnd/>
            <a:tailEnd/>
          </a:ln>
        </p:spPr>
        <p:txBody>
          <a:bodyPr wrap="none">
            <a:spAutoFit/>
          </a:bodyPr>
          <a:lstStyle/>
          <a:p>
            <a:r>
              <a:rPr lang="it-IT" altLang="zh-CN" sz="2000" b="0" dirty="0">
                <a:latin typeface="Gill Sans"/>
                <a:ea typeface="宋体" charset="-122"/>
              </a:rPr>
              <a:t>Various heuristics algorithms</a:t>
            </a:r>
          </a:p>
          <a:p>
            <a:r>
              <a:rPr lang="en-US" altLang="zh-CN" sz="2000" b="0" dirty="0">
                <a:latin typeface="Gill Sans"/>
                <a:ea typeface="宋体" charset="-122"/>
              </a:rPr>
              <a:t>First Fit (FF)</a:t>
            </a:r>
          </a:p>
          <a:p>
            <a:r>
              <a:rPr lang="en-US" altLang="zh-CN" sz="2000" b="0" dirty="0">
                <a:latin typeface="Gill Sans"/>
                <a:ea typeface="宋体" charset="-122"/>
              </a:rPr>
              <a:t>Best Fit (BF)</a:t>
            </a:r>
          </a:p>
          <a:p>
            <a:r>
              <a:rPr lang="en-US" altLang="zh-CN" sz="2000" b="0" dirty="0">
                <a:latin typeface="Gill Sans"/>
                <a:ea typeface="宋体" charset="-122"/>
              </a:rPr>
              <a:t>Worst Fit (WF)</a:t>
            </a:r>
          </a:p>
          <a:p>
            <a:r>
              <a:rPr lang="en-US" altLang="zh-CN" sz="2000" b="0" dirty="0">
                <a:latin typeface="Gill Sans"/>
                <a:ea typeface="宋体" charset="-122"/>
              </a:rPr>
              <a:t>Next Fit (NF)</a:t>
            </a:r>
          </a:p>
          <a:p>
            <a:r>
              <a:rPr lang="en-GB" altLang="zh-CN" sz="2000" b="0" dirty="0">
                <a:latin typeface="Gill Sans"/>
                <a:ea typeface="宋体" charset="-122"/>
              </a:rPr>
              <a:t>…</a:t>
            </a:r>
            <a:endParaRPr lang="it-IT" altLang="zh-CN" sz="2000" b="0" dirty="0">
              <a:latin typeface="Gill Sans"/>
              <a:ea typeface="宋体" charset="-122"/>
            </a:endParaRPr>
          </a:p>
        </p:txBody>
      </p:sp>
      <p:sp>
        <p:nvSpPr>
          <p:cNvPr id="57354" name="Text Box 21"/>
          <p:cNvSpPr txBox="1">
            <a:spLocks noChangeArrowheads="1"/>
          </p:cNvSpPr>
          <p:nvPr/>
        </p:nvSpPr>
        <p:spPr bwMode="auto">
          <a:xfrm>
            <a:off x="5551487" y="3010693"/>
            <a:ext cx="1467068" cy="369332"/>
          </a:xfrm>
          <a:prstGeom prst="rect">
            <a:avLst/>
          </a:prstGeom>
          <a:noFill/>
          <a:ln w="9525" algn="ctr">
            <a:noFill/>
            <a:miter lim="800000"/>
            <a:headEnd/>
            <a:tailEnd/>
          </a:ln>
        </p:spPr>
        <p:txBody>
          <a:bodyPr wrap="none">
            <a:spAutoFit/>
          </a:bodyPr>
          <a:lstStyle/>
          <a:p>
            <a:r>
              <a:rPr lang="it-IT" altLang="zh-CN" dirty="0">
                <a:ea typeface="宋体" charset="-122"/>
              </a:rPr>
              <a:t>Well-known</a:t>
            </a:r>
          </a:p>
        </p:txBody>
      </p:sp>
      <p:sp>
        <p:nvSpPr>
          <p:cNvPr id="57355" name="Rectangle 24"/>
          <p:cNvSpPr>
            <a:spLocks noChangeArrowheads="1"/>
          </p:cNvSpPr>
          <p:nvPr/>
        </p:nvSpPr>
        <p:spPr bwMode="auto">
          <a:xfrm>
            <a:off x="7412038" y="3880644"/>
            <a:ext cx="803425" cy="646331"/>
          </a:xfrm>
          <a:prstGeom prst="rect">
            <a:avLst/>
          </a:prstGeom>
          <a:noFill/>
          <a:ln w="9525" algn="ctr">
            <a:noFill/>
            <a:miter lim="800000"/>
            <a:headEnd/>
            <a:tailEnd/>
          </a:ln>
        </p:spPr>
        <p:txBody>
          <a:bodyPr wrap="none">
            <a:spAutoFit/>
          </a:bodyPr>
          <a:lstStyle/>
          <a:p>
            <a:r>
              <a:rPr lang="it-IT" altLang="zh-CN" dirty="0">
                <a:ea typeface="宋体" charset="-122"/>
              </a:rPr>
              <a:t>EDF</a:t>
            </a:r>
          </a:p>
          <a:p>
            <a:r>
              <a:rPr lang="it-IT" altLang="zh-CN" dirty="0">
                <a:ea typeface="宋体" charset="-122"/>
              </a:rPr>
              <a:t>U</a:t>
            </a:r>
            <a:r>
              <a:rPr lang="it-IT" altLang="zh-CN" baseline="-25000" dirty="0">
                <a:ea typeface="宋体" charset="-122"/>
              </a:rPr>
              <a:t> </a:t>
            </a:r>
            <a:r>
              <a:rPr lang="it-IT" altLang="zh-CN" dirty="0">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8382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838200"/>
                <a:ext cx="10566400" cy="5638800"/>
              </a:xfrm>
              <a:blipFill>
                <a:blip r:embed="rId3"/>
                <a:stretch>
                  <a:fillRect l="-865" t="-1946"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A preempted task can resume execution on a different processor with 0 overhead, as cost of preemption/migration is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 i.e., we do not consider parallel programs that can run on multiple processors in parallel</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EC95FC7-921F-33BA-06A7-F10D3D136B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in its next period T</a:t>
                </a:r>
                <a:r>
                  <a:rPr lang="it-IT" altLang="zh-CN" kern="0" baseline="-25000" dirty="0">
                    <a:solidFill>
                      <a:srgbClr val="3333CC"/>
                    </a:solidFill>
                    <a:ea typeface="宋体" charset="-122"/>
                  </a:rPr>
                  <a:t>3</a:t>
                </a:r>
                <a:r>
                  <a:rPr lang="it-IT" altLang="zh-CN" kern="0" dirty="0">
                    <a:solidFill>
                      <a:srgbClr val="3333CC"/>
                    </a:solidFill>
                    <a:ea typeface="宋体" charset="-122"/>
                  </a:rPr>
                  <a:t>, it preempts the job with lowestpriority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b="-9868"/>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14BC1B81-43B2-7256-8958-4815146B6584}"/>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370D1FD-A24D-9D2C-47BE-DEC6901B6E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686800"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 so the bin-packing problem has no feasible solution</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686800" cy="2895600"/>
              </a:xfrm>
              <a:blipFill>
                <a:blip r:embed="rId3"/>
                <a:stretch>
                  <a:fillRect l="-1333" t="-4000" r="-70"/>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2000"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2</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75544" cy="524671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 Since taskset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2</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0</m:t>
                    </m:r>
                  </m:oMath>
                </a14:m>
                <a:r>
                  <a:rPr lang="en-US" altLang="zh-CN" sz="2000" kern="0" dirty="0">
                    <a:ea typeface="宋体" charset="-122"/>
                  </a:rPr>
                  <a:t> on 2 processors, any idle interval will cause the taskset to be </a:t>
                </a:r>
                <a:r>
                  <a:rPr lang="en-US" altLang="zh-CN" sz="2000" kern="0" dirty="0" err="1">
                    <a:ea typeface="宋体" charset="-122"/>
                  </a:rPr>
                  <a:t>unschedulable</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mc:Choice>
        <mc:Fallback xmlns="">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Rot="1" noChangeAspect="1" noMove="1" noResize="1" noEditPoints="1" noAdjustHandles="1" noChangeArrowheads="1" noChangeShapeType="1" noTextEdit="1"/>
              </p:cNvSpPr>
              <p:nvPr/>
            </p:nvSpPr>
            <p:spPr bwMode="auto">
              <a:xfrm>
                <a:off x="-127813" y="1611290"/>
                <a:ext cx="4375544" cy="5246710"/>
              </a:xfrm>
              <a:prstGeom prst="rect">
                <a:avLst/>
              </a:prstGeom>
              <a:blipFill>
                <a:blip r:embed="rId5"/>
                <a:stretch>
                  <a:fillRect l="-1811" t="-2207" r="-1253"/>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6"/>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04324" y="1781816"/>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0324" y="1443262"/>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493072" y="793750"/>
                <a:ext cx="10896599" cy="348900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r>
                      <a:rPr lang="en-GB" altLang="zh-CN" i="1">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&gt;1</m:t>
                    </m:r>
                  </m:oMath>
                </a14:m>
                <a:r>
                  <a:rPr lang="fr-FR" altLang="zh-CN" dirty="0">
                    <a:ea typeface="宋体" charset="-122"/>
                  </a:rPr>
                  <a:t> </a:t>
                </a:r>
                <a:r>
                  <a:rPr lang="fr-FR" altLang="zh-CN" dirty="0" err="1">
                    <a:ea typeface="宋体" charset="-122"/>
                  </a:rPr>
                  <a:t>is</a:t>
                </a:r>
                <a:r>
                  <a:rPr lang="fr-FR" altLang="zh-CN" dirty="0">
                    <a:ea typeface="宋体" charset="-122"/>
                  </a:rPr>
                  <a:t> </a:t>
                </a:r>
                <a:r>
                  <a:rPr lang="fr-FR" altLang="zh-CN" dirty="0" err="1">
                    <a:ea typeface="宋体" charset="-122"/>
                  </a:rPr>
                  <a:t>some</a:t>
                </a:r>
                <a:r>
                  <a:rPr lang="fr-FR" altLang="zh-CN" dirty="0">
                    <a:ea typeface="宋体" charset="-122"/>
                  </a:rPr>
                  <a:t> constant value</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heavy tasks</a:t>
                </a:r>
              </a:p>
              <a:p>
                <a:pPr lvl="1" eaLnBrk="1" hangingPunct="1"/>
                <a:r>
                  <a:rPr lang="en-GB" altLang="zh-CN" dirty="0">
                    <a:ea typeface="宋体" charset="-122"/>
                  </a:rPr>
                  <a:t>If heavy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oMath>
                </a14:m>
                <a:r>
                  <a:rPr lang="en-GB" altLang="zh-CN" dirty="0">
                    <a:ea typeface="宋体" charset="-122"/>
                  </a:rPr>
                  <a:t> is assigned the highest priority, then it runs from time 0 to </a:t>
                </a:r>
                <a14:m>
                  <m:oMath xmlns:m="http://schemas.openxmlformats.org/officeDocument/2006/math">
                    <m:r>
                      <a:rPr lang="en-GB" altLang="zh-CN" i="1">
                        <a:latin typeface="Cambria Math" panose="02040503050406030204" pitchFamily="18" charset="0"/>
                        <a:ea typeface="宋体" charset="-122"/>
                      </a:rPr>
                      <m:t>𝑇</m:t>
                    </m:r>
                  </m:oMath>
                </a14:m>
                <a:r>
                  <a:rPr lang="en-GB" altLang="zh-CN" dirty="0">
                    <a:ea typeface="宋体" charset="-122"/>
                  </a:rPr>
                  <a:t> and meets its deadline; The light tasks can run on other processors and meet their deadlines as well</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493072" y="793750"/>
                <a:ext cx="10896599" cy="3489006"/>
              </a:xfrm>
              <a:blipFill>
                <a:blip r:embed="rId3"/>
                <a:stretch>
                  <a:fillRect l="-1007" t="-3141" r="-560" b="-1745"/>
                </a:stretch>
              </a:blipFill>
            </p:spPr>
            <p:txBody>
              <a:bodyPr/>
              <a:lstStyle/>
              <a:p>
                <a:r>
                  <a:rPr lang="en-SE">
                    <a:noFill/>
                  </a:rPr>
                  <a:t> </a:t>
                </a:r>
              </a:p>
            </p:txBody>
          </p:sp>
        </mc:Fallback>
      </mc:AlternateContent>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2895600" y="4200207"/>
            <a:ext cx="7696200" cy="2493963"/>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9170988" y="6071870"/>
            <a:ext cx="914400" cy="457200"/>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9144000" y="539876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8077200" y="486537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5121276" y="442245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1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a:t>
                </a:r>
                <a:endParaRPr lang="en-GB" dirty="0"/>
              </a:p>
              <a:p>
                <a:r>
                  <a:rPr lang="en-US" altLang="zh-CN" sz="2400" b="0" dirty="0">
                    <a:latin typeface="Gill Sans Light" charset="0"/>
                    <a:ea typeface="宋体" pitchFamily="2" charset="-122"/>
                  </a:rPr>
                  <a:t>This is no longer true for multiprocessor scheduling, as </a:t>
                </a:r>
                <a:r>
                  <a:rPr lang="en-GB" dirty="0"/>
                  <a:t>the worst-case interference for a task does not always occur at time 0, when all tasks are initially released at time 0 simultaneously</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5866" r="-1384" b="-2514"/>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3"/>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4"/>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Three tasks on two processors under global scheduling</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system</a:t>
                </a:r>
                <a:r>
                  <a:rPr lang="en-US" altLang="zh-CN"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67</m:t>
                    </m:r>
                  </m:oMath>
                </a14:m>
                <a:r>
                  <a:rPr lang="en-GB" dirty="0"/>
                  <a:t> is reduced. But WCRT of task c increases: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since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5"/>
                <a:stretch>
                  <a:fillRect l="-836" t="-6313" r="-889" b="-5556"/>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lnSpcReduction="10000"/>
              </a:bodyPr>
              <a:lstStyle/>
              <a:p>
                <a:r>
                  <a:rPr lang="en-GB" dirty="0"/>
                  <a:t>Three tasks on two processors under global scheduling</a:t>
                </a:r>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8</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m:t>
                    </m:r>
                    <m:r>
                      <a:rPr lang="en-GB" b="0" i="1" smtClean="0">
                        <a:latin typeface="Cambria Math" panose="02040503050406030204" pitchFamily="18" charset="0"/>
                      </a:rPr>
                      <m:t>10</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m:t>
                    </m:r>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m:t>
                    </m:r>
                    <m:r>
                      <a:rPr lang="en-GB" b="0"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4"/>
                <a:stretch>
                  <a:fillRect l="-869" t="-6542"/>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3670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8194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38689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38524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lnSpcReduction="100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74</m:t>
                    </m:r>
                  </m:oMath>
                </a14:m>
                <a:r>
                  <a:rPr lang="en-GB" dirty="0"/>
                  <a:t> is reduced.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3=10≤</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=1+2+2=5</m:t>
                    </m:r>
                  </m:oMath>
                </a14:m>
                <a:r>
                  <a:rPr lang="en-GB" dirty="0"/>
                  <a:t>. The 2</a:t>
                </a:r>
                <a:r>
                  <a:rPr lang="en-GB" baseline="30000" dirty="0"/>
                  <a:t>nd</a:t>
                </a:r>
                <a:r>
                  <a:rPr lang="en-GB" dirty="0"/>
                  <a:t> job finishes at time 11+12=23, and misses its deadline at time 22.</a:t>
                </a:r>
              </a:p>
              <a:p>
                <a:r>
                  <a:rPr lang="en-GB" dirty="0"/>
                  <a:t>Another example where the worst-case interference for task c does NOT occur at time 0, when all tasks are initially released at time 0 simultaneously</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5660" r="-543" b="-1887"/>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964927020"/>
              </p:ext>
            </p:extLst>
          </p:nvPr>
        </p:nvGraphicFramePr>
        <p:xfrm>
          <a:off x="596366" y="30213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2999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5643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052165"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715000"/>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0903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0690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3670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a:bodyPr>
          <a:lstStyle/>
          <a:p>
            <a:pPr eaLnBrk="1" hangingPunct="1">
              <a:defRPr/>
            </a:pPr>
            <a:r>
              <a:rPr lang="en-US" altLang="zh-CN" dirty="0"/>
              <a:t>When two tasks access shared resources (variables), mutexes (or binary semaphores) are used to protect critical sections. </a:t>
            </a:r>
            <a:r>
              <a:rPr lang="en-US" altLang="zh-CN" dirty="0">
                <a:ea typeface="宋体" charset="-122"/>
              </a:rPr>
              <a:t>Each Critical Section (CS)</a:t>
            </a:r>
            <a:r>
              <a:rPr lang="en-US" altLang="zh-CN" baseline="-25000" dirty="0">
                <a:ea typeface="宋体" charset="-122"/>
              </a:rPr>
              <a:t> </a:t>
            </a:r>
            <a:r>
              <a:rPr lang="en-US" altLang="zh-CN" dirty="0">
                <a:ea typeface="宋体" charset="-122"/>
              </a:rPr>
              <a:t>must begin with lock(s) and end with unlock(s)</a:t>
            </a:r>
          </a:p>
          <a:p>
            <a:pPr eaLnBrk="1" hangingPunct="1">
              <a:defRPr/>
            </a:pPr>
            <a:r>
              <a:rPr lang="en-US" altLang="zh-CN" dirty="0">
                <a:ea typeface="宋体" charset="-122"/>
              </a:rPr>
              <a:t>A task waiting for a </a:t>
            </a:r>
            <a:r>
              <a:rPr lang="en-US" altLang="zh-CN" dirty="0"/>
              <a:t>shared</a:t>
            </a:r>
            <a:r>
              <a:rPr lang="en-US" altLang="zh-CN" dirty="0">
                <a:ea typeface="宋体" charset="-122"/>
              </a:rPr>
              <a:t> resource is blocked on that resource. Otherwise, it proceeds by entering the critical section and holds the resource</a:t>
            </a:r>
          </a:p>
          <a:p>
            <a:pPr eaLnBrk="1" hangingPunct="1">
              <a:defRPr/>
            </a:pPr>
            <a:r>
              <a:rPr lang="en-US" altLang="zh-CN" dirty="0">
                <a:ea typeface="宋体" charset="-122"/>
              </a:rPr>
              <a:t>Tasks blocked on the same resource are kept in a queue. When a running task invokes lock(s) when s is locked, it enters a waiting state, until another task unlocks s</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876964" y="167981"/>
            <a:ext cx="4843855" cy="3601313"/>
            <a:chOff x="8695944" y="594545"/>
            <a:chExt cx="2332102" cy="1733873"/>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710644" y="594545"/>
              <a:ext cx="647702" cy="105208"/>
            </a:xfrm>
            <a:prstGeom prst="rect">
              <a:avLst/>
            </a:prstGeom>
          </p:spPr>
          <p:txBody>
            <a:bodyPr vert="horz" wrap="square" lIns="0" tIns="11430" rIns="0" bIns="0" rtlCol="0">
              <a:spAutoFit/>
            </a:bodyPr>
            <a:lstStyle/>
            <a:p>
              <a:pPr marR="5080" indent="173355" algn="ctr" eaLnBrk="1" fontAlgn="auto" hangingPunct="1">
                <a:lnSpc>
                  <a:spcPct val="102000"/>
                </a:lnSpc>
                <a:spcBef>
                  <a:spcPts val="90"/>
                </a:spcBef>
                <a:spcAft>
                  <a:spcPts val="0"/>
                </a:spcAft>
              </a:pPr>
              <a:endParaRPr sz="1400" b="0" kern="0" dirty="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25336"/>
            </a:xfrm>
            <a:prstGeom prst="rect">
              <a:avLst/>
            </a:prstGeom>
          </p:spPr>
          <p:txBody>
            <a:bodyPr vert="horz" wrap="square" lIns="0" tIns="13970" rIns="0" bIns="0" rtlCol="0">
              <a:spAutoFit/>
            </a:bodyPr>
            <a:lstStyle/>
            <a:p>
              <a:pPr eaLnBrk="1" fontAlgn="auto" hangingPunct="1">
                <a:spcBef>
                  <a:spcPts val="110"/>
                </a:spcBef>
                <a:spcAft>
                  <a:spcPts val="0"/>
                </a:spcAft>
              </a:pPr>
              <a:r>
                <a:rPr sz="1600" kern="0" spc="-10" dirty="0">
                  <a:solidFill>
                    <a:sysClr val="windowText" lastClr="000000"/>
                  </a:solidFill>
                  <a:latin typeface="Times New Roman"/>
                  <a:cs typeface="Times New Roman"/>
                </a:rPr>
                <a:t>write</a:t>
              </a:r>
              <a:endParaRPr sz="1600" b="0" kern="0" dirty="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25336"/>
            </a:xfrm>
            <a:prstGeom prst="rect">
              <a:avLst/>
            </a:prstGeom>
          </p:spPr>
          <p:txBody>
            <a:bodyPr vert="horz" wrap="square" lIns="0" tIns="13970" rIns="0" bIns="0" rtlCol="0">
              <a:spAutoFit/>
            </a:bodyPr>
            <a:lstStyle/>
            <a:p>
              <a:pPr eaLnBrk="1" fontAlgn="auto" hangingPunct="1">
                <a:spcBef>
                  <a:spcPts val="110"/>
                </a:spcBef>
                <a:spcAft>
                  <a:spcPts val="0"/>
                </a:spcAft>
              </a:pPr>
              <a:r>
                <a:rPr sz="1600" kern="0" spc="-20" dirty="0">
                  <a:solidFill>
                    <a:sysClr val="windowText" lastClr="000000"/>
                  </a:solidFill>
                  <a:latin typeface="Times New Roman"/>
                  <a:cs typeface="Times New Roman"/>
                </a:rPr>
                <a:t>read</a:t>
              </a:r>
              <a:endParaRPr sz="16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695945" y="1377950"/>
              <a:ext cx="2332101" cy="950468"/>
              <a:chOff x="4185666" y="8239759"/>
              <a:chExt cx="2332101" cy="950468"/>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149351"/>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148843"/>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31439" y="1415415"/>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dirty="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dirty="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40876" y="1234925"/>
              <a:ext cx="432574"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lang="en-GB" kern="0" spc="-10" dirty="0">
                  <a:solidFill>
                    <a:sysClr val="windowText" lastClr="000000"/>
                  </a:solidFill>
                  <a:latin typeface="Times New Roman"/>
                  <a:cs typeface="Times New Roman"/>
                </a:rPr>
                <a:t>lock</a:t>
              </a:r>
              <a:r>
                <a:rPr kern="0" spc="-10" dirty="0">
                  <a:solidFill>
                    <a:sysClr val="windowText" lastClr="000000"/>
                  </a:solidFill>
                  <a:latin typeface="Times New Roman"/>
                  <a:cs typeface="Times New Roman"/>
                </a:rPr>
                <a:t>(s)</a:t>
              </a:r>
              <a:endParaRPr b="0" kern="0" dirty="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dirty="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dirty="0">
                <a:solidFill>
                  <a:sysClr val="windowText" lastClr="000000"/>
                </a:solidFill>
                <a:latin typeface="Times New Roman"/>
                <a:cs typeface="Times New Roman"/>
              </a:endParaRPr>
            </a:p>
            <a:p>
              <a:pPr eaLnBrk="1" fontAlgn="auto" hangingPunct="1">
                <a:spcBef>
                  <a:spcPts val="290"/>
                </a:spcBef>
                <a:spcAft>
                  <a:spcPts val="0"/>
                </a:spcAft>
              </a:pPr>
              <a:r>
                <a:rPr lang="en-GB" kern="0" spc="-10" dirty="0">
                  <a:solidFill>
                    <a:sysClr val="windowText" lastClr="000000"/>
                  </a:solidFill>
                  <a:latin typeface="Times New Roman"/>
                  <a:cs typeface="Times New Roman"/>
                </a:rPr>
                <a:t>unlock</a:t>
              </a:r>
              <a:r>
                <a:rPr kern="0" spc="-10" dirty="0">
                  <a:solidFill>
                    <a:sysClr val="windowText" lastClr="000000"/>
                  </a:solidFill>
                  <a:latin typeface="Times New Roman"/>
                  <a:cs typeface="Times New Roman"/>
                </a:rPr>
                <a:t>(s)</a:t>
              </a:r>
              <a:endParaRPr b="0" kern="0" dirty="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5552" y="1255088"/>
              <a:ext cx="452508" cy="781036"/>
            </a:xfrm>
            <a:prstGeom prst="rect">
              <a:avLst/>
            </a:prstGeom>
          </p:spPr>
          <p:txBody>
            <a:bodyPr vert="horz" wrap="square" lIns="0" tIns="69850" rIns="0" bIns="0" rtlCol="0">
              <a:spAutoFit/>
            </a:bodyPr>
            <a:lstStyle/>
            <a:p>
              <a:pPr marL="24130" eaLnBrk="1" fontAlgn="auto" hangingPunct="1">
                <a:spcBef>
                  <a:spcPts val="550"/>
                </a:spcBef>
                <a:spcAft>
                  <a:spcPts val="0"/>
                </a:spcAft>
              </a:pPr>
              <a:r>
                <a:rPr lang="en-GB" kern="0" spc="-10" dirty="0">
                  <a:solidFill>
                    <a:sysClr val="windowText" lastClr="000000"/>
                  </a:solidFill>
                  <a:latin typeface="Times New Roman"/>
                  <a:cs typeface="Times New Roman"/>
                </a:rPr>
                <a:t>lock</a:t>
              </a:r>
              <a:r>
                <a:rPr kern="0" spc="-10" dirty="0">
                  <a:solidFill>
                    <a:sysClr val="windowText" lastClr="000000"/>
                  </a:solidFill>
                  <a:latin typeface="Times New Roman"/>
                  <a:cs typeface="Times New Roman"/>
                </a:rPr>
                <a:t>(s)</a:t>
              </a:r>
              <a:endParaRPr b="0" kern="0" dirty="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dirty="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dirty="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dirty="0">
                <a:solidFill>
                  <a:sysClr val="windowText" lastClr="000000"/>
                </a:solidFill>
                <a:latin typeface="Times New Roman"/>
                <a:cs typeface="Times New Roman"/>
              </a:endParaRPr>
            </a:p>
            <a:p>
              <a:pPr eaLnBrk="1" fontAlgn="auto" hangingPunct="1">
                <a:spcBef>
                  <a:spcPts val="505"/>
                </a:spcBef>
                <a:spcAft>
                  <a:spcPts val="0"/>
                </a:spcAft>
              </a:pPr>
              <a:r>
                <a:rPr lang="en-GB" kern="0" spc="-10" dirty="0">
                  <a:solidFill>
                    <a:sysClr val="windowText" lastClr="000000"/>
                  </a:solidFill>
                  <a:latin typeface="Times New Roman"/>
                  <a:cs typeface="Times New Roman"/>
                </a:rPr>
                <a:t>unlock</a:t>
              </a:r>
              <a:r>
                <a:rPr kern="0" spc="-10" dirty="0">
                  <a:solidFill>
                    <a:sysClr val="windowText" lastClr="000000"/>
                  </a:solidFill>
                  <a:latin typeface="Times New Roman"/>
                  <a:cs typeface="Times New Roman"/>
                </a:rPr>
                <a:t>(s)</a:t>
              </a:r>
              <a:endParaRPr b="0" kern="0" dirty="0">
                <a:solidFill>
                  <a:sysClr val="windowText" lastClr="000000"/>
                </a:solidFill>
                <a:latin typeface="Times New Roman"/>
                <a:cs typeface="Times New Roman"/>
              </a:endParaRPr>
            </a:p>
          </p:txBody>
        </p:sp>
      </p:grpSp>
      <p:sp>
        <p:nvSpPr>
          <p:cNvPr id="2" name="TextBox 1">
            <a:extLst>
              <a:ext uri="{FF2B5EF4-FFF2-40B4-BE49-F238E27FC236}">
                <a16:creationId xmlns:a16="http://schemas.microsoft.com/office/drawing/2014/main" id="{55EEB035-6A50-BA84-3977-9B2B8D1E854B}"/>
              </a:ext>
            </a:extLst>
          </p:cNvPr>
          <p:cNvSpPr txBox="1"/>
          <p:nvPr/>
        </p:nvSpPr>
        <p:spPr>
          <a:xfrm>
            <a:off x="8386199" y="1077852"/>
            <a:ext cx="1772216" cy="646331"/>
          </a:xfrm>
          <a:prstGeom prst="rect">
            <a:avLst/>
          </a:prstGeom>
          <a:noFill/>
        </p:spPr>
        <p:txBody>
          <a:bodyPr wrap="none" rtlCol="0">
            <a:spAutoFit/>
          </a:bodyPr>
          <a:lstStyle/>
          <a:p>
            <a:r>
              <a:rPr lang="en-GB" dirty="0">
                <a:latin typeface="Gill Sans Light"/>
              </a:rPr>
              <a:t>Shared resources</a:t>
            </a:r>
          </a:p>
          <a:p>
            <a:r>
              <a:rPr lang="en-GB" dirty="0">
                <a:latin typeface="Gill Sans Light"/>
              </a:rPr>
              <a:t>(shared variables)</a:t>
            </a:r>
          </a:p>
        </p:txBody>
      </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7B228-21FF-B9DC-1748-480B1C7DCBBD}"/>
              </a:ext>
            </a:extLst>
          </p:cNvPr>
          <p:cNvSpPr>
            <a:spLocks noGrp="1"/>
          </p:cNvSpPr>
          <p:nvPr>
            <p:ph type="title"/>
          </p:nvPr>
        </p:nvSpPr>
        <p:spPr/>
        <p:txBody>
          <a:bodyPr/>
          <a:lstStyle/>
          <a:p>
            <a:r>
              <a:rPr lang="en-GB" dirty="0"/>
              <a:t>Blocking Delay</a:t>
            </a:r>
            <a:endParaRPr lang="en-SE" dirty="0"/>
          </a:p>
        </p:txBody>
      </p:sp>
      <p:sp>
        <p:nvSpPr>
          <p:cNvPr id="79" name="object 3">
            <a:extLst>
              <a:ext uri="{FF2B5EF4-FFF2-40B4-BE49-F238E27FC236}">
                <a16:creationId xmlns:a16="http://schemas.microsoft.com/office/drawing/2014/main" id="{6CCEE298-6373-C7EA-10CE-EF5023D96235}"/>
              </a:ext>
            </a:extLst>
          </p:cNvPr>
          <p:cNvSpPr/>
          <p:nvPr/>
        </p:nvSpPr>
        <p:spPr>
          <a:xfrm>
            <a:off x="6311900" y="4005199"/>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4">
            <a:extLst>
              <a:ext uri="{FF2B5EF4-FFF2-40B4-BE49-F238E27FC236}">
                <a16:creationId xmlns:a16="http://schemas.microsoft.com/office/drawing/2014/main" id="{A227E867-189D-FE9E-8506-0645C1A5DFCB}"/>
              </a:ext>
            </a:extLst>
          </p:cNvPr>
          <p:cNvSpPr/>
          <p:nvPr/>
        </p:nvSpPr>
        <p:spPr>
          <a:xfrm>
            <a:off x="6311900" y="4005199"/>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5">
            <a:extLst>
              <a:ext uri="{FF2B5EF4-FFF2-40B4-BE49-F238E27FC236}">
                <a16:creationId xmlns:a16="http://schemas.microsoft.com/office/drawing/2014/main" id="{7FC6B341-09A7-9559-0168-FF4CA3F547CD}"/>
              </a:ext>
            </a:extLst>
          </p:cNvPr>
          <p:cNvSpPr/>
          <p:nvPr/>
        </p:nvSpPr>
        <p:spPr>
          <a:xfrm>
            <a:off x="2743200" y="3873500"/>
            <a:ext cx="7663180" cy="371475"/>
          </a:xfrm>
          <a:custGeom>
            <a:avLst/>
            <a:gdLst/>
            <a:ahLst/>
            <a:cxnLst/>
            <a:rect l="l" t="t" r="r" b="b"/>
            <a:pathLst>
              <a:path w="7663180" h="371475">
                <a:moveTo>
                  <a:pt x="0" y="366649"/>
                </a:moveTo>
                <a:lnTo>
                  <a:pt x="7662926" y="366649"/>
                </a:lnTo>
              </a:path>
              <a:path w="7663180" h="371475">
                <a:moveTo>
                  <a:pt x="6378575" y="4699"/>
                </a:moveTo>
                <a:lnTo>
                  <a:pt x="6380226" y="371475"/>
                </a:lnTo>
              </a:path>
              <a:path w="7663180" h="371475">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6">
            <a:extLst>
              <a:ext uri="{FF2B5EF4-FFF2-40B4-BE49-F238E27FC236}">
                <a16:creationId xmlns:a16="http://schemas.microsoft.com/office/drawing/2014/main" id="{323849A3-FF3D-3BF6-BE17-AE261D370810}"/>
              </a:ext>
            </a:extLst>
          </p:cNvPr>
          <p:cNvSpPr/>
          <p:nvPr/>
        </p:nvSpPr>
        <p:spPr>
          <a:xfrm>
            <a:off x="5461000" y="4005199"/>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7">
            <a:extLst>
              <a:ext uri="{FF2B5EF4-FFF2-40B4-BE49-F238E27FC236}">
                <a16:creationId xmlns:a16="http://schemas.microsoft.com/office/drawing/2014/main" id="{048B4DBD-29C2-F199-9A20-781294E09D4A}"/>
              </a:ext>
            </a:extLst>
          </p:cNvPr>
          <p:cNvSpPr/>
          <p:nvPr/>
        </p:nvSpPr>
        <p:spPr>
          <a:xfrm>
            <a:off x="5461000" y="4005199"/>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
            <a:extLst>
              <a:ext uri="{FF2B5EF4-FFF2-40B4-BE49-F238E27FC236}">
                <a16:creationId xmlns:a16="http://schemas.microsoft.com/office/drawing/2014/main" id="{1E61BFB4-F8C6-B175-EB08-6CBD1A9212AE}"/>
              </a:ext>
            </a:extLst>
          </p:cNvPr>
          <p:cNvSpPr/>
          <p:nvPr/>
        </p:nvSpPr>
        <p:spPr>
          <a:xfrm>
            <a:off x="3595750" y="4006850"/>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9">
            <a:extLst>
              <a:ext uri="{FF2B5EF4-FFF2-40B4-BE49-F238E27FC236}">
                <a16:creationId xmlns:a16="http://schemas.microsoft.com/office/drawing/2014/main" id="{3F745749-6858-ACEA-9510-ECFE95079674}"/>
              </a:ext>
            </a:extLst>
          </p:cNvPr>
          <p:cNvSpPr/>
          <p:nvPr/>
        </p:nvSpPr>
        <p:spPr>
          <a:xfrm>
            <a:off x="3595750" y="4006850"/>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10">
            <a:extLst>
              <a:ext uri="{FF2B5EF4-FFF2-40B4-BE49-F238E27FC236}">
                <a16:creationId xmlns:a16="http://schemas.microsoft.com/office/drawing/2014/main" id="{FFE4B596-2A11-08FB-02A8-E1B8EF8C1318}"/>
              </a:ext>
            </a:extLst>
          </p:cNvPr>
          <p:cNvSpPr/>
          <p:nvPr/>
        </p:nvSpPr>
        <p:spPr>
          <a:xfrm>
            <a:off x="4006850" y="3651539"/>
            <a:ext cx="1454150" cy="268316"/>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12">
            <a:extLst>
              <a:ext uri="{FF2B5EF4-FFF2-40B4-BE49-F238E27FC236}">
                <a16:creationId xmlns:a16="http://schemas.microsoft.com/office/drawing/2014/main" id="{D81C2CD6-7C3B-18E4-002C-A0301A189134}"/>
              </a:ext>
            </a:extLst>
          </p:cNvPr>
          <p:cNvSpPr/>
          <p:nvPr/>
        </p:nvSpPr>
        <p:spPr>
          <a:xfrm>
            <a:off x="2747962" y="5552247"/>
            <a:ext cx="7672705" cy="255904"/>
          </a:xfrm>
          <a:custGeom>
            <a:avLst/>
            <a:gdLst/>
            <a:ahLst/>
            <a:cxnLst/>
            <a:rect l="l" t="t" r="r" b="b"/>
            <a:pathLst>
              <a:path w="7672705" h="255904">
                <a:moveTo>
                  <a:pt x="9525" y="4825"/>
                </a:moveTo>
                <a:lnTo>
                  <a:pt x="7672387" y="4825"/>
                </a:lnTo>
              </a:path>
              <a:path w="7672705" h="255904">
                <a:moveTo>
                  <a:pt x="0" y="4825"/>
                </a:moveTo>
                <a:lnTo>
                  <a:pt x="0" y="250825"/>
                </a:lnTo>
              </a:path>
              <a:path w="7672705" h="255904">
                <a:moveTo>
                  <a:pt x="847788" y="4825"/>
                </a:moveTo>
                <a:lnTo>
                  <a:pt x="847788" y="250825"/>
                </a:lnTo>
              </a:path>
              <a:path w="7672705" h="255904">
                <a:moveTo>
                  <a:pt x="1700212" y="0"/>
                </a:moveTo>
                <a:lnTo>
                  <a:pt x="1700212" y="246062"/>
                </a:lnTo>
              </a:path>
              <a:path w="7672705" h="255904">
                <a:moveTo>
                  <a:pt x="2552763" y="9525"/>
                </a:moveTo>
                <a:lnTo>
                  <a:pt x="2552763" y="255587"/>
                </a:lnTo>
              </a:path>
              <a:path w="7672705" h="255904">
                <a:moveTo>
                  <a:pt x="3405187" y="4825"/>
                </a:moveTo>
                <a:lnTo>
                  <a:pt x="3405187" y="250825"/>
                </a:lnTo>
              </a:path>
              <a:path w="7672705" h="255904">
                <a:moveTo>
                  <a:pt x="4257738" y="0"/>
                </a:moveTo>
                <a:lnTo>
                  <a:pt x="4257738" y="246062"/>
                </a:lnTo>
              </a:path>
              <a:path w="7672705" h="255904">
                <a:moveTo>
                  <a:pt x="5110162" y="9525"/>
                </a:moveTo>
                <a:lnTo>
                  <a:pt x="5110162" y="255587"/>
                </a:lnTo>
              </a:path>
              <a:path w="7672705" h="255904">
                <a:moveTo>
                  <a:pt x="5962713" y="4825"/>
                </a:moveTo>
                <a:lnTo>
                  <a:pt x="5962713" y="250825"/>
                </a:lnTo>
              </a:path>
              <a:path w="7672705" h="255904">
                <a:moveTo>
                  <a:pt x="6815137" y="0"/>
                </a:moveTo>
                <a:lnTo>
                  <a:pt x="6815137" y="246062"/>
                </a:lnTo>
              </a:path>
              <a:path w="7672705" h="255904">
                <a:moveTo>
                  <a:pt x="7667688" y="9525"/>
                </a:moveTo>
                <a:lnTo>
                  <a:pt x="7667688"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13">
            <a:extLst>
              <a:ext uri="{FF2B5EF4-FFF2-40B4-BE49-F238E27FC236}">
                <a16:creationId xmlns:a16="http://schemas.microsoft.com/office/drawing/2014/main" id="{E05EC35E-5EC2-6A35-9695-DCF2C9350AFA}"/>
              </a:ext>
            </a:extLst>
          </p:cNvPr>
          <p:cNvSpPr txBox="1"/>
          <p:nvPr/>
        </p:nvSpPr>
        <p:spPr>
          <a:xfrm>
            <a:off x="2687269" y="5796544"/>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89" name="object 14">
            <a:extLst>
              <a:ext uri="{FF2B5EF4-FFF2-40B4-BE49-F238E27FC236}">
                <a16:creationId xmlns:a16="http://schemas.microsoft.com/office/drawing/2014/main" id="{F7D818F2-FBEB-F926-ADBF-74677F9F99CE}"/>
              </a:ext>
            </a:extLst>
          </p:cNvPr>
          <p:cNvSpPr txBox="1"/>
          <p:nvPr/>
        </p:nvSpPr>
        <p:spPr>
          <a:xfrm>
            <a:off x="3525519" y="5805993"/>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90" name="object 15">
            <a:extLst>
              <a:ext uri="{FF2B5EF4-FFF2-40B4-BE49-F238E27FC236}">
                <a16:creationId xmlns:a16="http://schemas.microsoft.com/office/drawing/2014/main" id="{EEBDA369-3286-62E7-812F-CAF36AD6C9F0}"/>
              </a:ext>
            </a:extLst>
          </p:cNvPr>
          <p:cNvSpPr txBox="1"/>
          <p:nvPr/>
        </p:nvSpPr>
        <p:spPr>
          <a:xfrm>
            <a:off x="4363720" y="5801420"/>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91" name="object 16">
            <a:extLst>
              <a:ext uri="{FF2B5EF4-FFF2-40B4-BE49-F238E27FC236}">
                <a16:creationId xmlns:a16="http://schemas.microsoft.com/office/drawing/2014/main" id="{13E1453B-28CE-F5CA-7192-93CFCE68A528}"/>
              </a:ext>
            </a:extLst>
          </p:cNvPr>
          <p:cNvSpPr txBox="1"/>
          <p:nvPr/>
        </p:nvSpPr>
        <p:spPr>
          <a:xfrm>
            <a:off x="5216525" y="5796544"/>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92" name="object 17">
            <a:extLst>
              <a:ext uri="{FF2B5EF4-FFF2-40B4-BE49-F238E27FC236}">
                <a16:creationId xmlns:a16="http://schemas.microsoft.com/office/drawing/2014/main" id="{8D066129-14E8-2859-16A6-8B2664952559}"/>
              </a:ext>
            </a:extLst>
          </p:cNvPr>
          <p:cNvSpPr txBox="1"/>
          <p:nvPr/>
        </p:nvSpPr>
        <p:spPr>
          <a:xfrm>
            <a:off x="6083300" y="5791667"/>
            <a:ext cx="153035"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50" dirty="0">
                <a:solidFill>
                  <a:srgbClr val="1F487C"/>
                </a:solidFill>
                <a:latin typeface="Times New Roman"/>
                <a:cs typeface="Times New Roman"/>
              </a:rPr>
              <a:t>8</a:t>
            </a:r>
            <a:endParaRPr sz="2000" b="0" kern="0">
              <a:solidFill>
                <a:sysClr val="windowText" lastClr="000000"/>
              </a:solidFill>
              <a:latin typeface="Times New Roman"/>
              <a:cs typeface="Times New Roman"/>
            </a:endParaRPr>
          </a:p>
        </p:txBody>
      </p:sp>
      <p:sp>
        <p:nvSpPr>
          <p:cNvPr id="93" name="object 18">
            <a:extLst>
              <a:ext uri="{FF2B5EF4-FFF2-40B4-BE49-F238E27FC236}">
                <a16:creationId xmlns:a16="http://schemas.microsoft.com/office/drawing/2014/main" id="{72B1E508-1C1C-1F55-A31B-C5B8223ED8A2}"/>
              </a:ext>
            </a:extLst>
          </p:cNvPr>
          <p:cNvSpPr txBox="1"/>
          <p:nvPr/>
        </p:nvSpPr>
        <p:spPr>
          <a:xfrm>
            <a:off x="6864603" y="5801420"/>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endParaRPr sz="2000" b="0" kern="0">
              <a:solidFill>
                <a:sysClr val="windowText" lastClr="000000"/>
              </a:solidFill>
              <a:latin typeface="Times New Roman"/>
              <a:cs typeface="Times New Roman"/>
            </a:endParaRPr>
          </a:p>
        </p:txBody>
      </p:sp>
      <p:sp>
        <p:nvSpPr>
          <p:cNvPr id="94" name="object 19">
            <a:extLst>
              <a:ext uri="{FF2B5EF4-FFF2-40B4-BE49-F238E27FC236}">
                <a16:creationId xmlns:a16="http://schemas.microsoft.com/office/drawing/2014/main" id="{C69EFA8F-6778-D216-E7A5-6654E2F2BA42}"/>
              </a:ext>
            </a:extLst>
          </p:cNvPr>
          <p:cNvSpPr txBox="1"/>
          <p:nvPr/>
        </p:nvSpPr>
        <p:spPr>
          <a:xfrm>
            <a:off x="7717028" y="5796544"/>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12</a:t>
            </a:r>
            <a:endParaRPr sz="2000" b="0" kern="0">
              <a:solidFill>
                <a:sysClr val="windowText" lastClr="000000"/>
              </a:solidFill>
              <a:latin typeface="Times New Roman"/>
              <a:cs typeface="Times New Roman"/>
            </a:endParaRPr>
          </a:p>
        </p:txBody>
      </p:sp>
      <p:sp>
        <p:nvSpPr>
          <p:cNvPr id="95" name="object 20">
            <a:extLst>
              <a:ext uri="{FF2B5EF4-FFF2-40B4-BE49-F238E27FC236}">
                <a16:creationId xmlns:a16="http://schemas.microsoft.com/office/drawing/2014/main" id="{D825F261-A6BA-AA24-9AEE-43DAF00F8C6C}"/>
              </a:ext>
            </a:extLst>
          </p:cNvPr>
          <p:cNvSpPr txBox="1"/>
          <p:nvPr/>
        </p:nvSpPr>
        <p:spPr>
          <a:xfrm>
            <a:off x="8584183" y="5777646"/>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14</a:t>
            </a:r>
            <a:endParaRPr sz="2000" b="0" kern="0">
              <a:solidFill>
                <a:sysClr val="windowText" lastClr="000000"/>
              </a:solidFill>
              <a:latin typeface="Times New Roman"/>
              <a:cs typeface="Times New Roman"/>
            </a:endParaRPr>
          </a:p>
        </p:txBody>
      </p:sp>
      <p:sp>
        <p:nvSpPr>
          <p:cNvPr id="96" name="object 21">
            <a:extLst>
              <a:ext uri="{FF2B5EF4-FFF2-40B4-BE49-F238E27FC236}">
                <a16:creationId xmlns:a16="http://schemas.microsoft.com/office/drawing/2014/main" id="{85AF375E-B742-7331-78D2-24C252783DD2}"/>
              </a:ext>
            </a:extLst>
          </p:cNvPr>
          <p:cNvSpPr txBox="1"/>
          <p:nvPr/>
        </p:nvSpPr>
        <p:spPr>
          <a:xfrm>
            <a:off x="9422383" y="5787095"/>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16</a:t>
            </a:r>
            <a:endParaRPr sz="2000" b="0" kern="0">
              <a:solidFill>
                <a:sysClr val="windowText" lastClr="000000"/>
              </a:solidFill>
              <a:latin typeface="Times New Roman"/>
              <a:cs typeface="Times New Roman"/>
            </a:endParaRPr>
          </a:p>
        </p:txBody>
      </p:sp>
      <p:sp>
        <p:nvSpPr>
          <p:cNvPr id="97" name="object 22">
            <a:extLst>
              <a:ext uri="{FF2B5EF4-FFF2-40B4-BE49-F238E27FC236}">
                <a16:creationId xmlns:a16="http://schemas.microsoft.com/office/drawing/2014/main" id="{168B436E-45FD-F556-E3C3-7C7573EA95E8}"/>
              </a:ext>
            </a:extLst>
          </p:cNvPr>
          <p:cNvSpPr txBox="1"/>
          <p:nvPr/>
        </p:nvSpPr>
        <p:spPr>
          <a:xfrm>
            <a:off x="10274934" y="5782218"/>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18</a:t>
            </a:r>
            <a:endParaRPr sz="2000" b="0" kern="0">
              <a:solidFill>
                <a:sysClr val="windowText" lastClr="000000"/>
              </a:solidFill>
              <a:latin typeface="Times New Roman"/>
              <a:cs typeface="Times New Roman"/>
            </a:endParaRPr>
          </a:p>
        </p:txBody>
      </p:sp>
      <p:sp>
        <p:nvSpPr>
          <p:cNvPr id="99" name="object 24">
            <a:extLst>
              <a:ext uri="{FF2B5EF4-FFF2-40B4-BE49-F238E27FC236}">
                <a16:creationId xmlns:a16="http://schemas.microsoft.com/office/drawing/2014/main" id="{181EB565-5DFE-A1D6-5A4E-E64CEA4B1313}"/>
              </a:ext>
            </a:extLst>
          </p:cNvPr>
          <p:cNvSpPr/>
          <p:nvPr/>
        </p:nvSpPr>
        <p:spPr>
          <a:xfrm>
            <a:off x="2738437" y="4729922"/>
            <a:ext cx="7666355" cy="395605"/>
          </a:xfrm>
          <a:custGeom>
            <a:avLst/>
            <a:gdLst/>
            <a:ahLst/>
            <a:cxnLst/>
            <a:rect l="l" t="t" r="r" b="b"/>
            <a:pathLst>
              <a:path w="7666355" h="395604">
                <a:moveTo>
                  <a:pt x="0" y="393700"/>
                </a:moveTo>
                <a:lnTo>
                  <a:pt x="7662862" y="393700"/>
                </a:lnTo>
              </a:path>
              <a:path w="7666355" h="395604">
                <a:moveTo>
                  <a:pt x="0" y="0"/>
                </a:moveTo>
                <a:lnTo>
                  <a:pt x="0" y="395224"/>
                </a:lnTo>
              </a:path>
              <a:path w="7666355" h="395604">
                <a:moveTo>
                  <a:pt x="7664513" y="28575"/>
                </a:moveTo>
                <a:lnTo>
                  <a:pt x="7666037" y="395224"/>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25">
            <a:extLst>
              <a:ext uri="{FF2B5EF4-FFF2-40B4-BE49-F238E27FC236}">
                <a16:creationId xmlns:a16="http://schemas.microsoft.com/office/drawing/2014/main" id="{91BC7B9F-2AA5-4DD3-BB4B-571F44B2F6E7}"/>
              </a:ext>
            </a:extLst>
          </p:cNvPr>
          <p:cNvSpPr/>
          <p:nvPr/>
        </p:nvSpPr>
        <p:spPr>
          <a:xfrm>
            <a:off x="3163887" y="4888672"/>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26">
            <a:extLst>
              <a:ext uri="{FF2B5EF4-FFF2-40B4-BE49-F238E27FC236}">
                <a16:creationId xmlns:a16="http://schemas.microsoft.com/office/drawing/2014/main" id="{9D6601D5-4D89-CB08-548E-78B0117FA734}"/>
              </a:ext>
            </a:extLst>
          </p:cNvPr>
          <p:cNvSpPr/>
          <p:nvPr/>
        </p:nvSpPr>
        <p:spPr>
          <a:xfrm>
            <a:off x="3163887" y="4888672"/>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27">
            <a:extLst>
              <a:ext uri="{FF2B5EF4-FFF2-40B4-BE49-F238E27FC236}">
                <a16:creationId xmlns:a16="http://schemas.microsoft.com/office/drawing/2014/main" id="{ACCAA864-0A75-A9E0-94C3-5150A09ACDC7}"/>
              </a:ext>
            </a:extLst>
          </p:cNvPr>
          <p:cNvSpPr/>
          <p:nvPr/>
        </p:nvSpPr>
        <p:spPr>
          <a:xfrm>
            <a:off x="2744787" y="4887148"/>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28">
            <a:extLst>
              <a:ext uri="{FF2B5EF4-FFF2-40B4-BE49-F238E27FC236}">
                <a16:creationId xmlns:a16="http://schemas.microsoft.com/office/drawing/2014/main" id="{227794E0-7039-619D-3058-42D40DCE8F8B}"/>
              </a:ext>
            </a:extLst>
          </p:cNvPr>
          <p:cNvSpPr/>
          <p:nvPr/>
        </p:nvSpPr>
        <p:spPr>
          <a:xfrm>
            <a:off x="2744787" y="4887148"/>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object 29">
            <a:extLst>
              <a:ext uri="{FF2B5EF4-FFF2-40B4-BE49-F238E27FC236}">
                <a16:creationId xmlns:a16="http://schemas.microsoft.com/office/drawing/2014/main" id="{2FEF6043-2B86-DA2D-969B-DD7CE1F8BBB5}"/>
              </a:ext>
            </a:extLst>
          </p:cNvPr>
          <p:cNvSpPr/>
          <p:nvPr/>
        </p:nvSpPr>
        <p:spPr>
          <a:xfrm>
            <a:off x="4010025" y="4887148"/>
            <a:ext cx="1475740" cy="238379"/>
          </a:xfrm>
          <a:custGeom>
            <a:avLst/>
            <a:gdLst/>
            <a:ahLst/>
            <a:cxnLst/>
            <a:rect l="l" t="t" r="r" b="b"/>
            <a:pathLst>
              <a:path w="630555" h="231775">
                <a:moveTo>
                  <a:pt x="630237" y="0"/>
                </a:moveTo>
                <a:lnTo>
                  <a:pt x="0" y="0"/>
                </a:lnTo>
                <a:lnTo>
                  <a:pt x="0" y="231775"/>
                </a:lnTo>
                <a:lnTo>
                  <a:pt x="630237" y="231775"/>
                </a:lnTo>
                <a:lnTo>
                  <a:pt x="63023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30">
            <a:extLst>
              <a:ext uri="{FF2B5EF4-FFF2-40B4-BE49-F238E27FC236}">
                <a16:creationId xmlns:a16="http://schemas.microsoft.com/office/drawing/2014/main" id="{3421A4CC-6C17-8541-F4CE-13E2030A4BA1}"/>
              </a:ext>
            </a:extLst>
          </p:cNvPr>
          <p:cNvSpPr/>
          <p:nvPr/>
        </p:nvSpPr>
        <p:spPr>
          <a:xfrm>
            <a:off x="4010025" y="4887148"/>
            <a:ext cx="1475740" cy="238379"/>
          </a:xfrm>
          <a:custGeom>
            <a:avLst/>
            <a:gdLst/>
            <a:ahLst/>
            <a:cxnLst/>
            <a:rect l="l" t="t" r="r" b="b"/>
            <a:pathLst>
              <a:path w="630555" h="231775">
                <a:moveTo>
                  <a:pt x="0" y="231775"/>
                </a:moveTo>
                <a:lnTo>
                  <a:pt x="630237" y="231775"/>
                </a:lnTo>
                <a:lnTo>
                  <a:pt x="63023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object 31">
            <a:extLst>
              <a:ext uri="{FF2B5EF4-FFF2-40B4-BE49-F238E27FC236}">
                <a16:creationId xmlns:a16="http://schemas.microsoft.com/office/drawing/2014/main" id="{653FE23B-E520-E4F6-09FB-A534B0EFCB94}"/>
              </a:ext>
            </a:extLst>
          </p:cNvPr>
          <p:cNvSpPr/>
          <p:nvPr/>
        </p:nvSpPr>
        <p:spPr>
          <a:xfrm>
            <a:off x="6761480" y="4888672"/>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object 32">
            <a:extLst>
              <a:ext uri="{FF2B5EF4-FFF2-40B4-BE49-F238E27FC236}">
                <a16:creationId xmlns:a16="http://schemas.microsoft.com/office/drawing/2014/main" id="{838E08BB-2B21-CB1F-41CA-7E67E379BAEF}"/>
              </a:ext>
            </a:extLst>
          </p:cNvPr>
          <p:cNvSpPr/>
          <p:nvPr/>
        </p:nvSpPr>
        <p:spPr>
          <a:xfrm>
            <a:off x="6761480" y="4888672"/>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26" name="Content Placeholder 2" descr="Rectangle: Click to edit Master text styles&#10;Second level&#10;Third level&#10;Fourth level&#10;Fifth level">
                <a:extLst>
                  <a:ext uri="{FF2B5EF4-FFF2-40B4-BE49-F238E27FC236}">
                    <a16:creationId xmlns:a16="http://schemas.microsoft.com/office/drawing/2014/main" id="{2DD0FA00-C588-D518-2F34-4397670AF6EE}"/>
                  </a:ext>
                </a:extLst>
              </p:cNvPr>
              <p:cNvSpPr>
                <a:spLocks noGrp="1"/>
              </p:cNvSpPr>
              <p:nvPr>
                <p:ph idx="1"/>
              </p:nvPr>
            </p:nvSpPr>
            <p:spPr>
              <a:xfrm>
                <a:off x="812800" y="784533"/>
                <a:ext cx="10566400" cy="2622709"/>
              </a:xfrm>
            </p:spPr>
            <p:txBody>
              <a:bodyPr>
                <a:normAutofit fontScale="85000" lnSpcReduction="20000"/>
              </a:bodyPr>
              <a:lstStyle/>
              <a:p>
                <a:pPr eaLnBrk="1" hangingPunct="1"/>
                <a:r>
                  <a:rPr lang="en-US" altLang="zh-CN" dirty="0">
                    <a:ea typeface="宋体" charset="-122"/>
                  </a:rPr>
                  <a:t>Lower-priority (LP) tasks can cause </a:t>
                </a:r>
                <a:r>
                  <a:rPr lang="en-US" altLang="zh-CN" dirty="0">
                    <a:solidFill>
                      <a:srgbClr val="FF0000"/>
                    </a:solidFill>
                    <a:ea typeface="宋体" charset="-122"/>
                  </a:rPr>
                  <a:t>blocking delay </a:t>
                </a:r>
                <a:r>
                  <a:rPr lang="en-US" altLang="zh-CN" dirty="0">
                    <a:ea typeface="宋体" charset="-122"/>
                  </a:rPr>
                  <a:t>to higher-priority (HP) tasks due to resource sharing</a:t>
                </a:r>
              </a:p>
              <a:p>
                <a:pPr lvl="1" eaLnBrk="1" hangingPunct="1"/>
                <a:r>
                  <a:rPr lang="en-US" altLang="zh-CN" dirty="0">
                    <a:ea typeface="宋体" charset="-122"/>
                  </a:rPr>
                  <a:t>HP tasks may cause </a:t>
                </a:r>
                <a:r>
                  <a:rPr lang="en-US" altLang="zh-CN" dirty="0">
                    <a:solidFill>
                      <a:srgbClr val="FF0000"/>
                    </a:solidFill>
                    <a:ea typeface="宋体" charset="-122"/>
                  </a:rPr>
                  <a:t>preemption delay </a:t>
                </a:r>
                <a:r>
                  <a:rPr lang="en-US" altLang="zh-CN" dirty="0">
                    <a:ea typeface="宋体" charset="-122"/>
                  </a:rPr>
                  <a:t>to LP tasks, but not blocking delay</a:t>
                </a:r>
              </a:p>
              <a:p>
                <a:pPr eaLnBrk="1" hangingPunct="1"/>
                <a:r>
                  <a:rPr lang="en-US" altLang="zh-CN" dirty="0">
                    <a:solidFill>
                      <a:srgbClr val="000000"/>
                    </a:solidFill>
                    <a:ea typeface="宋体" charset="-122"/>
                  </a:rPr>
                  <a:t>Example</a:t>
                </a:r>
                <a:r>
                  <a:rPr lang="en-GB" altLang="zh-CN" dirty="0">
                    <a:solidFill>
                      <a:srgbClr val="000000"/>
                    </a:solidFill>
                    <a:ea typeface="宋体" charset="-122"/>
                  </a:rPr>
                  <a:t>: </a:t>
                </a:r>
                <a:r>
                  <a:rPr lang="en-US" altLang="zh-CN" dirty="0">
                    <a:solidFill>
                      <a:srgbClr val="000000"/>
                    </a:solidFill>
                    <a:ea typeface="宋体" charset="-122"/>
                  </a:rPr>
                  <a:t>Two tasks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2</m:t>
                        </m:r>
                      </m:sub>
                    </m:sSub>
                  </m:oMath>
                </a14:m>
                <a:r>
                  <a:rPr lang="en-US" altLang="zh-CN" dirty="0">
                    <a:solidFill>
                      <a:srgbClr val="000000"/>
                    </a:solidFill>
                    <a:ea typeface="宋体" charset="-122"/>
                  </a:rPr>
                  <a:t> with priority ordering </a:t>
                </a:r>
                <a14:m>
                  <m:oMath xmlns:m="http://schemas.openxmlformats.org/officeDocument/2006/math">
                    <m:sSub>
                      <m:sSubPr>
                        <m:ctrlPr>
                          <a:rPr lang="en-GB" altLang="zh-CN" b="0" i="1" smtClean="0">
                            <a:solidFill>
                              <a:srgbClr val="000000"/>
                            </a:solidFill>
                            <a:latin typeface="Cambria Math" panose="02040503050406030204" pitchFamily="18" charset="0"/>
                            <a:ea typeface="宋体" charset="-122"/>
                          </a:rPr>
                        </m:ctrlPr>
                      </m:sSubPr>
                      <m:e>
                        <m:r>
                          <a:rPr lang="en-GB" altLang="zh-CN" b="0" i="1" smtClean="0">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1</m:t>
                        </m:r>
                      </m:sub>
                    </m:sSub>
                    <m:r>
                      <a:rPr lang="en-GB" altLang="zh-CN" b="0" i="1" smtClean="0">
                        <a:solidFill>
                          <a:srgbClr val="000000"/>
                        </a:solidFill>
                        <a:latin typeface="Cambria Math" panose="02040503050406030204" pitchFamily="18" charset="0"/>
                        <a:ea typeface="宋体" charset="-122"/>
                      </a:rPr>
                      <m:t>&gt;</m:t>
                    </m:r>
                    <m:sSub>
                      <m:sSubPr>
                        <m:ctrlPr>
                          <a:rPr lang="en-GB" altLang="zh-CN" i="1">
                            <a:solidFill>
                              <a:srgbClr val="000000"/>
                            </a:solidFill>
                            <a:latin typeface="Cambria Math" panose="02040503050406030204" pitchFamily="18" charset="0"/>
                            <a:ea typeface="宋体" charset="-122"/>
                          </a:rPr>
                        </m:ctrlPr>
                      </m:sSubPr>
                      <m:e>
                        <m:r>
                          <a:rPr lang="en-GB" altLang="zh-CN" i="1">
                            <a:solidFill>
                              <a:srgbClr val="000000"/>
                            </a:solidFill>
                            <a:latin typeface="Cambria Math" panose="02040503050406030204" pitchFamily="18" charset="0"/>
                            <a:ea typeface="宋体" charset="-122"/>
                          </a:rPr>
                          <m:t>𝑃</m:t>
                        </m:r>
                      </m:e>
                      <m:sub>
                        <m:r>
                          <a:rPr lang="en-GB" altLang="zh-CN" b="0" i="1" smtClean="0">
                            <a:solidFill>
                              <a:srgbClr val="000000"/>
                            </a:solidFill>
                            <a:latin typeface="Cambria Math" panose="02040503050406030204" pitchFamily="18" charset="0"/>
                            <a:ea typeface="宋体" charset="-122"/>
                          </a:rPr>
                          <m:t>2</m:t>
                        </m:r>
                      </m:sub>
                    </m:sSub>
                  </m:oMath>
                </a14:m>
                <a:r>
                  <a:rPr lang="en-GB" altLang="zh-CN" dirty="0">
                    <a:solidFill>
                      <a:srgbClr val="000000"/>
                    </a:solidFill>
                    <a:ea typeface="宋体" charset="-122"/>
                  </a:rPr>
                  <a:t>. They both require semaphore s</a:t>
                </a:r>
                <a:endParaRPr lang="en-US" altLang="zh-CN" dirty="0">
                  <a:ea typeface="宋体" charset="-122"/>
                </a:endParaRPr>
              </a:p>
              <a:p>
                <a:pPr eaLnBrk="1" hangingPunct="1"/>
                <a:r>
                  <a:rPr lang="en-US" altLang="zh-CN" dirty="0">
                    <a:ea typeface="宋体" charset="-122"/>
                  </a:rPr>
                  <a:t>If HP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s that is held by LP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3</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3</m:t>
                        </m:r>
                      </m:sub>
                    </m:sSub>
                  </m:oMath>
                </a14:m>
                <a:r>
                  <a:rPr lang="en-US" altLang="zh-CN" dirty="0">
                    <a:ea typeface="宋体" charset="-122"/>
                  </a:rPr>
                  <a:t> unlocks s,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CS is typically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a:t>
                </a:r>
              </a:p>
              <a:p>
                <a:pPr eaLnBrk="1" hangingPunct="1"/>
                <a:r>
                  <a:rPr lang="en-US" altLang="zh-CN" dirty="0">
                    <a:ea typeface="宋体" charset="-122"/>
                  </a:rPr>
                  <a:t>No, blocking delay may be unbounded!</a:t>
                </a:r>
                <a:endParaRPr lang="zh-CN" altLang="en-US" dirty="0">
                  <a:ea typeface="宋体" charset="-122"/>
                </a:endParaRPr>
              </a:p>
            </p:txBody>
          </p:sp>
        </mc:Choice>
        <mc:Fallback xmlns="">
          <p:sp>
            <p:nvSpPr>
              <p:cNvPr id="126" name="Content Placeholder 2" descr="Rectangle: Click to edit Master text styles&#10;Second level&#10;Third level&#10;Fourth level&#10;Fifth level">
                <a:extLst>
                  <a:ext uri="{FF2B5EF4-FFF2-40B4-BE49-F238E27FC236}">
                    <a16:creationId xmlns:a16="http://schemas.microsoft.com/office/drawing/2014/main" id="{2DD0FA00-C588-D518-2F34-4397670AF6EE}"/>
                  </a:ext>
                </a:extLst>
              </p:cNvPr>
              <p:cNvSpPr>
                <a:spLocks noGrp="1" noRot="1" noChangeAspect="1" noMove="1" noResize="1" noEditPoints="1" noAdjustHandles="1" noChangeArrowheads="1" noChangeShapeType="1" noTextEdit="1"/>
              </p:cNvSpPr>
              <p:nvPr>
                <p:ph idx="1"/>
              </p:nvPr>
            </p:nvSpPr>
            <p:spPr>
              <a:xfrm>
                <a:off x="812800" y="784533"/>
                <a:ext cx="10566400" cy="2622709"/>
              </a:xfrm>
              <a:blipFill>
                <a:blip r:embed="rId2"/>
                <a:stretch>
                  <a:fillRect l="-750" t="-534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FC4552F8-8223-1AF8-F119-6F4D9B49A9E0}"/>
                  </a:ext>
                </a:extLst>
              </p:cNvPr>
              <p:cNvSpPr txBox="1"/>
              <p:nvPr/>
            </p:nvSpPr>
            <p:spPr>
              <a:xfrm>
                <a:off x="1320800" y="4011594"/>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28" name="TextBox 127">
                <a:extLst>
                  <a:ext uri="{FF2B5EF4-FFF2-40B4-BE49-F238E27FC236}">
                    <a16:creationId xmlns:a16="http://schemas.microsoft.com/office/drawing/2014/main" id="{FC4552F8-8223-1AF8-F119-6F4D9B49A9E0}"/>
                  </a:ext>
                </a:extLst>
              </p:cNvPr>
              <p:cNvSpPr txBox="1">
                <a:spLocks noRot="1" noChangeAspect="1" noMove="1" noResize="1" noEditPoints="1" noAdjustHandles="1" noChangeArrowheads="1" noChangeShapeType="1" noTextEdit="1"/>
              </p:cNvSpPr>
              <p:nvPr/>
            </p:nvSpPr>
            <p:spPr>
              <a:xfrm>
                <a:off x="1320800" y="4011594"/>
                <a:ext cx="1396949" cy="400110"/>
              </a:xfrm>
              <a:prstGeom prst="rect">
                <a:avLst/>
              </a:prstGeom>
              <a:blipFill>
                <a:blip r:embed="rId3"/>
                <a:stretch>
                  <a:fillRect b="-15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1A99EF1-C85D-86FA-2E43-D12854678485}"/>
                  </a:ext>
                </a:extLst>
              </p:cNvPr>
              <p:cNvSpPr txBox="1"/>
              <p:nvPr/>
            </p:nvSpPr>
            <p:spPr>
              <a:xfrm>
                <a:off x="1316749" y="4734667"/>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29" name="TextBox 128">
                <a:extLst>
                  <a:ext uri="{FF2B5EF4-FFF2-40B4-BE49-F238E27FC236}">
                    <a16:creationId xmlns:a16="http://schemas.microsoft.com/office/drawing/2014/main" id="{21A99EF1-C85D-86FA-2E43-D12854678485}"/>
                  </a:ext>
                </a:extLst>
              </p:cNvPr>
              <p:cNvSpPr txBox="1">
                <a:spLocks noRot="1" noChangeAspect="1" noMove="1" noResize="1" noEditPoints="1" noAdjustHandles="1" noChangeArrowheads="1" noChangeShapeType="1" noTextEdit="1"/>
              </p:cNvSpPr>
              <p:nvPr/>
            </p:nvSpPr>
            <p:spPr>
              <a:xfrm>
                <a:off x="1316749" y="4734667"/>
                <a:ext cx="1396949" cy="400110"/>
              </a:xfrm>
              <a:prstGeom prst="rect">
                <a:avLst/>
              </a:prstGeom>
              <a:blipFill>
                <a:blip r:embed="rId4"/>
                <a:stretch>
                  <a:fillRect b="-3077"/>
                </a:stretch>
              </a:blipFill>
            </p:spPr>
            <p:txBody>
              <a:bodyPr/>
              <a:lstStyle/>
              <a:p>
                <a:r>
                  <a:rPr lang="en-SE">
                    <a:noFill/>
                  </a:rPr>
                  <a:t> </a:t>
                </a:r>
              </a:p>
            </p:txBody>
          </p:sp>
        </mc:Fallback>
      </mc:AlternateContent>
      <p:cxnSp>
        <p:nvCxnSpPr>
          <p:cNvPr id="133" name="Straight Arrow Connector 132">
            <a:extLst>
              <a:ext uri="{FF2B5EF4-FFF2-40B4-BE49-F238E27FC236}">
                <a16:creationId xmlns:a16="http://schemas.microsoft.com/office/drawing/2014/main" id="{2D656E23-9E5F-4F87-DB77-5E95864ED10D}"/>
              </a:ext>
            </a:extLst>
          </p:cNvPr>
          <p:cNvCxnSpPr>
            <a:cxnSpLocks/>
          </p:cNvCxnSpPr>
          <p:nvPr/>
        </p:nvCxnSpPr>
        <p:spPr bwMode="auto">
          <a:xfrm flipV="1">
            <a:off x="3582987" y="4244975"/>
            <a:ext cx="0" cy="638617"/>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CC153CFC-32C2-3CA3-CC76-02D52DBBB299}"/>
                  </a:ext>
                </a:extLst>
              </p:cNvPr>
              <p:cNvSpPr txBox="1"/>
              <p:nvPr/>
            </p:nvSpPr>
            <p:spPr>
              <a:xfrm>
                <a:off x="1999740" y="432429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35" name="TextBox 134">
                <a:extLst>
                  <a:ext uri="{FF2B5EF4-FFF2-40B4-BE49-F238E27FC236}">
                    <a16:creationId xmlns:a16="http://schemas.microsoft.com/office/drawing/2014/main" id="{CC153CFC-32C2-3CA3-CC76-02D52DBBB299}"/>
                  </a:ext>
                </a:extLst>
              </p:cNvPr>
              <p:cNvSpPr txBox="1">
                <a:spLocks noRot="1" noChangeAspect="1" noMove="1" noResize="1" noEditPoints="1" noAdjustHandles="1" noChangeArrowheads="1" noChangeShapeType="1" noTextEdit="1"/>
              </p:cNvSpPr>
              <p:nvPr/>
            </p:nvSpPr>
            <p:spPr>
              <a:xfrm>
                <a:off x="1999740" y="4324290"/>
                <a:ext cx="1703406" cy="400110"/>
              </a:xfrm>
              <a:prstGeom prst="rect">
                <a:avLst/>
              </a:prstGeom>
              <a:blipFill>
                <a:blip r:embed="rId5"/>
                <a:stretch>
                  <a:fillRect t="-7576" b="-25758"/>
                </a:stretch>
              </a:blipFill>
            </p:spPr>
            <p:txBody>
              <a:bodyPr/>
              <a:lstStyle/>
              <a:p>
                <a:r>
                  <a:rPr lang="en-SE">
                    <a:noFill/>
                  </a:rPr>
                  <a:t> </a:t>
                </a:r>
              </a:p>
            </p:txBody>
          </p:sp>
        </mc:Fallback>
      </mc:AlternateContent>
      <p:sp>
        <p:nvSpPr>
          <p:cNvPr id="136" name="object 14">
            <a:extLst>
              <a:ext uri="{FF2B5EF4-FFF2-40B4-BE49-F238E27FC236}">
                <a16:creationId xmlns:a16="http://schemas.microsoft.com/office/drawing/2014/main" id="{4C1A03AB-06BE-4D7D-A5E1-68347E580840}"/>
              </a:ext>
            </a:extLst>
          </p:cNvPr>
          <p:cNvSpPr txBox="1"/>
          <p:nvPr/>
        </p:nvSpPr>
        <p:spPr>
          <a:xfrm>
            <a:off x="3964182" y="5805993"/>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cxnSp>
        <p:nvCxnSpPr>
          <p:cNvPr id="137" name="Straight Arrow Connector 136">
            <a:extLst>
              <a:ext uri="{FF2B5EF4-FFF2-40B4-BE49-F238E27FC236}">
                <a16:creationId xmlns:a16="http://schemas.microsoft.com/office/drawing/2014/main" id="{79DE7081-0BE9-A63D-D6AB-ECDAC20B6FD3}"/>
              </a:ext>
            </a:extLst>
          </p:cNvPr>
          <p:cNvCxnSpPr>
            <a:cxnSpLocks/>
          </p:cNvCxnSpPr>
          <p:nvPr/>
        </p:nvCxnSpPr>
        <p:spPr bwMode="auto">
          <a:xfrm flipV="1">
            <a:off x="4021650" y="4244975"/>
            <a:ext cx="0" cy="638617"/>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2B1CDE1-CF84-44EE-8B1B-292C52A43F4E}"/>
                  </a:ext>
                </a:extLst>
              </p:cNvPr>
              <p:cNvSpPr txBox="1"/>
              <p:nvPr/>
            </p:nvSpPr>
            <p:spPr>
              <a:xfrm>
                <a:off x="3964182" y="432429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38" name="TextBox 137">
                <a:extLst>
                  <a:ext uri="{FF2B5EF4-FFF2-40B4-BE49-F238E27FC236}">
                    <a16:creationId xmlns:a16="http://schemas.microsoft.com/office/drawing/2014/main" id="{22B1CDE1-CF84-44EE-8B1B-292C52A43F4E}"/>
                  </a:ext>
                </a:extLst>
              </p:cNvPr>
              <p:cNvSpPr txBox="1">
                <a:spLocks noRot="1" noChangeAspect="1" noMove="1" noResize="1" noEditPoints="1" noAdjustHandles="1" noChangeArrowheads="1" noChangeShapeType="1" noTextEdit="1"/>
              </p:cNvSpPr>
              <p:nvPr/>
            </p:nvSpPr>
            <p:spPr>
              <a:xfrm>
                <a:off x="3964182" y="4324290"/>
                <a:ext cx="1703406" cy="400110"/>
              </a:xfrm>
              <a:prstGeom prst="rect">
                <a:avLst/>
              </a:prstGeom>
              <a:blipFill>
                <a:blip r:embed="rId6"/>
                <a:stretch>
                  <a:fillRect t="-7576" b="-25758"/>
                </a:stretch>
              </a:blipFill>
            </p:spPr>
            <p:txBody>
              <a:bodyPr/>
              <a:lstStyle/>
              <a:p>
                <a:r>
                  <a:rPr lang="en-SE">
                    <a:noFill/>
                  </a:rPr>
                  <a:t> </a:t>
                </a:r>
              </a:p>
            </p:txBody>
          </p:sp>
        </mc:Fallback>
      </mc:AlternateContent>
      <p:cxnSp>
        <p:nvCxnSpPr>
          <p:cNvPr id="139" name="Straight Arrow Connector 138">
            <a:extLst>
              <a:ext uri="{FF2B5EF4-FFF2-40B4-BE49-F238E27FC236}">
                <a16:creationId xmlns:a16="http://schemas.microsoft.com/office/drawing/2014/main" id="{ABBBE917-1162-007F-E015-8BFA2B156189}"/>
              </a:ext>
            </a:extLst>
          </p:cNvPr>
          <p:cNvCxnSpPr>
            <a:cxnSpLocks/>
          </p:cNvCxnSpPr>
          <p:nvPr/>
        </p:nvCxnSpPr>
        <p:spPr bwMode="auto">
          <a:xfrm flipV="1">
            <a:off x="5476455" y="4234704"/>
            <a:ext cx="0" cy="638617"/>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44514309-92A8-5406-7052-DA73CA0E361E}"/>
                  </a:ext>
                </a:extLst>
              </p:cNvPr>
              <p:cNvSpPr txBox="1"/>
              <p:nvPr/>
            </p:nvSpPr>
            <p:spPr>
              <a:xfrm>
                <a:off x="5430829" y="4223426"/>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xmlns="">
          <p:sp>
            <p:nvSpPr>
              <p:cNvPr id="140" name="TextBox 139">
                <a:extLst>
                  <a:ext uri="{FF2B5EF4-FFF2-40B4-BE49-F238E27FC236}">
                    <a16:creationId xmlns:a16="http://schemas.microsoft.com/office/drawing/2014/main" id="{44514309-92A8-5406-7052-DA73CA0E361E}"/>
                  </a:ext>
                </a:extLst>
              </p:cNvPr>
              <p:cNvSpPr txBox="1">
                <a:spLocks noRot="1" noChangeAspect="1" noMove="1" noResize="1" noEditPoints="1" noAdjustHandles="1" noChangeArrowheads="1" noChangeShapeType="1" noTextEdit="1"/>
              </p:cNvSpPr>
              <p:nvPr/>
            </p:nvSpPr>
            <p:spPr>
              <a:xfrm>
                <a:off x="5430829" y="4223426"/>
                <a:ext cx="1948263" cy="707886"/>
              </a:xfrm>
              <a:prstGeom prst="rect">
                <a:avLst/>
              </a:prstGeom>
              <a:blipFill>
                <a:blip r:embed="rId7"/>
                <a:stretch>
                  <a:fillRect l="-3448" t="-5172" r="-10031" b="-1465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84633F12-905F-9A27-1773-8ACC69562C09}"/>
                  </a:ext>
                </a:extLst>
              </p:cNvPr>
              <p:cNvSpPr txBox="1"/>
              <p:nvPr/>
            </p:nvSpPr>
            <p:spPr>
              <a:xfrm>
                <a:off x="3228933" y="3271093"/>
                <a:ext cx="3379759"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(short, bounded)</a:t>
                </a:r>
              </a:p>
            </p:txBody>
          </p:sp>
        </mc:Choice>
        <mc:Fallback xmlns="">
          <p:sp>
            <p:nvSpPr>
              <p:cNvPr id="142" name="TextBox 141">
                <a:extLst>
                  <a:ext uri="{FF2B5EF4-FFF2-40B4-BE49-F238E27FC236}">
                    <a16:creationId xmlns:a16="http://schemas.microsoft.com/office/drawing/2014/main" id="{84633F12-905F-9A27-1773-8ACC69562C09}"/>
                  </a:ext>
                </a:extLst>
              </p:cNvPr>
              <p:cNvSpPr txBox="1">
                <a:spLocks noRot="1" noChangeAspect="1" noMove="1" noResize="1" noEditPoints="1" noAdjustHandles="1" noChangeArrowheads="1" noChangeShapeType="1" noTextEdit="1"/>
              </p:cNvSpPr>
              <p:nvPr/>
            </p:nvSpPr>
            <p:spPr>
              <a:xfrm>
                <a:off x="3228933" y="3271093"/>
                <a:ext cx="3379759" cy="369332"/>
              </a:xfrm>
              <a:prstGeom prst="rect">
                <a:avLst/>
              </a:prstGeom>
              <a:blipFill>
                <a:blip r:embed="rId8"/>
                <a:stretch>
                  <a:fillRect l="-1625" t="-10000" r="-1444" b="-26667"/>
                </a:stretch>
              </a:blipFill>
            </p:spPr>
            <p:txBody>
              <a:bodyPr/>
              <a:lstStyle/>
              <a:p>
                <a:r>
                  <a:rPr lang="en-SE">
                    <a:noFill/>
                  </a:rPr>
                  <a:t> </a:t>
                </a:r>
              </a:p>
            </p:txBody>
          </p:sp>
        </mc:Fallback>
      </mc:AlternateContent>
      <p:sp>
        <p:nvSpPr>
          <p:cNvPr id="144" name="Rectangle 143">
            <a:extLst>
              <a:ext uri="{FF2B5EF4-FFF2-40B4-BE49-F238E27FC236}">
                <a16:creationId xmlns:a16="http://schemas.microsoft.com/office/drawing/2014/main" id="{E87C7827-0CF4-160B-4B58-2B1464A30A9A}"/>
              </a:ext>
            </a:extLst>
          </p:cNvPr>
          <p:cNvSpPr/>
          <p:nvPr/>
        </p:nvSpPr>
        <p:spPr bwMode="auto">
          <a:xfrm>
            <a:off x="10151401" y="4750056"/>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cxnSp>
        <p:nvCxnSpPr>
          <p:cNvPr id="147" name="Straight Arrow Connector 146">
            <a:extLst>
              <a:ext uri="{FF2B5EF4-FFF2-40B4-BE49-F238E27FC236}">
                <a16:creationId xmlns:a16="http://schemas.microsoft.com/office/drawing/2014/main" id="{BFDBA948-1844-1633-B6B6-04816DFF1146}"/>
              </a:ext>
            </a:extLst>
          </p:cNvPr>
          <p:cNvCxnSpPr>
            <a:cxnSpLocks/>
          </p:cNvCxnSpPr>
          <p:nvPr/>
        </p:nvCxnSpPr>
        <p:spPr bwMode="auto">
          <a:xfrm>
            <a:off x="9124122" y="3873500"/>
            <a:ext cx="0" cy="371475"/>
          </a:xfrm>
          <a:prstGeom prst="straightConnector1">
            <a:avLst/>
          </a:prstGeom>
          <a:solidFill>
            <a:schemeClr val="bg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B83CFBE9-61BD-D5DD-5C28-125C7D8A05C7}"/>
                  </a:ext>
                </a:extLst>
              </p:cNvPr>
              <p:cNvSpPr txBox="1"/>
              <p:nvPr/>
            </p:nvSpPr>
            <p:spPr>
              <a:xfrm>
                <a:off x="8454025" y="3496434"/>
                <a:ext cx="1340194"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Deadline </a:t>
                </a:r>
                <a14:m>
                  <m:oMath xmlns:m="http://schemas.openxmlformats.org/officeDocument/2006/math">
                    <m:sSub>
                      <m:sSubPr>
                        <m:ctrlP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effectLst/>
                            <a:uLnTx/>
                            <a:uFillTx/>
                            <a:latin typeface="Cambria Math" panose="02040503050406030204" pitchFamily="18" charset="0"/>
                            <a:ea typeface="+mn-ea"/>
                            <a:cs typeface="Times New Roman"/>
                          </a:rPr>
                          <m:t>1</m:t>
                        </m:r>
                      </m:sub>
                    </m:sSub>
                  </m:oMath>
                </a14:m>
                <a:endParaRPr kumimoji="0" lang="en-GB" sz="1800" b="0" i="0" u="none" strike="noStrike" kern="0" cap="none" spc="-10" normalizeH="0" baseline="0" noProof="0" dirty="0">
                  <a:ln>
                    <a:noFill/>
                  </a:ln>
                  <a:effectLst/>
                  <a:uLnTx/>
                  <a:uFillTx/>
                  <a:latin typeface="Times New Roman"/>
                  <a:ea typeface="+mn-ea"/>
                  <a:cs typeface="Times New Roman"/>
                </a:endParaRPr>
              </a:p>
            </p:txBody>
          </p:sp>
        </mc:Choice>
        <mc:Fallback xmlns="">
          <p:sp>
            <p:nvSpPr>
              <p:cNvPr id="149" name="TextBox 148">
                <a:extLst>
                  <a:ext uri="{FF2B5EF4-FFF2-40B4-BE49-F238E27FC236}">
                    <a16:creationId xmlns:a16="http://schemas.microsoft.com/office/drawing/2014/main" id="{B83CFBE9-61BD-D5DD-5C28-125C7D8A05C7}"/>
                  </a:ext>
                </a:extLst>
              </p:cNvPr>
              <p:cNvSpPr txBox="1">
                <a:spLocks noRot="1" noChangeAspect="1" noMove="1" noResize="1" noEditPoints="1" noAdjustHandles="1" noChangeArrowheads="1" noChangeShapeType="1" noTextEdit="1"/>
              </p:cNvSpPr>
              <p:nvPr/>
            </p:nvSpPr>
            <p:spPr>
              <a:xfrm>
                <a:off x="8454025" y="3496434"/>
                <a:ext cx="1340194" cy="369332"/>
              </a:xfrm>
              <a:prstGeom prst="rect">
                <a:avLst/>
              </a:prstGeom>
              <a:blipFill>
                <a:blip r:embed="rId9"/>
                <a:stretch>
                  <a:fillRect l="-4091" t="-10000" b="-26667"/>
                </a:stretch>
              </a:blipFill>
            </p:spPr>
            <p:txBody>
              <a:bodyPr/>
              <a:lstStyle/>
              <a:p>
                <a:r>
                  <a:rPr lang="en-SE">
                    <a:noFill/>
                  </a:rPr>
                  <a:t> </a:t>
                </a:r>
              </a:p>
            </p:txBody>
          </p:sp>
        </mc:Fallback>
      </mc:AlternateContent>
      <p:sp>
        <p:nvSpPr>
          <p:cNvPr id="152" name="object 139">
            <a:extLst>
              <a:ext uri="{FF2B5EF4-FFF2-40B4-BE49-F238E27FC236}">
                <a16:creationId xmlns:a16="http://schemas.microsoft.com/office/drawing/2014/main" id="{21A7649E-4483-A9C1-800A-48D1998893B1}"/>
              </a:ext>
            </a:extLst>
          </p:cNvPr>
          <p:cNvSpPr txBox="1"/>
          <p:nvPr/>
        </p:nvSpPr>
        <p:spPr>
          <a:xfrm>
            <a:off x="1636608" y="3629244"/>
            <a:ext cx="967130" cy="312906"/>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a:t>
            </a:r>
            <a:r>
              <a:rPr lang="en-GB" spc="-10" dirty="0">
                <a:latin typeface="Times New Roman"/>
                <a:cs typeface="Times New Roman"/>
              </a:rPr>
              <a:t>ty</a:t>
            </a:r>
            <a:endParaRPr sz="2400" baseline="-22222" dirty="0">
              <a:latin typeface="Times New Roman"/>
              <a:cs typeface="Times New Roman"/>
            </a:endParaRPr>
          </a:p>
        </p:txBody>
      </p:sp>
      <p:cxnSp>
        <p:nvCxnSpPr>
          <p:cNvPr id="154" name="Straight Arrow Connector 153">
            <a:extLst>
              <a:ext uri="{FF2B5EF4-FFF2-40B4-BE49-F238E27FC236}">
                <a16:creationId xmlns:a16="http://schemas.microsoft.com/office/drawing/2014/main" id="{3AE434B8-9B57-749E-77B1-5A41F7416F34}"/>
              </a:ext>
            </a:extLst>
          </p:cNvPr>
          <p:cNvCxnSpPr>
            <a:cxnSpLocks/>
          </p:cNvCxnSpPr>
          <p:nvPr/>
        </p:nvCxnSpPr>
        <p:spPr bwMode="auto">
          <a:xfrm flipV="1">
            <a:off x="2047265" y="3949937"/>
            <a:ext cx="21959" cy="128043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37F3AFEB-988E-CE62-05E2-53EE66DF4DC2}"/>
              </a:ext>
            </a:extLst>
          </p:cNvPr>
          <p:cNvCxnSpPr>
            <a:cxnSpLocks/>
          </p:cNvCxnSpPr>
          <p:nvPr/>
        </p:nvCxnSpPr>
        <p:spPr bwMode="auto">
          <a:xfrm>
            <a:off x="3580965" y="3859946"/>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414ECEB1-BF57-44E9-6DCA-DD95FB5C4671}"/>
              </a:ext>
            </a:extLst>
          </p:cNvPr>
          <p:cNvCxnSpPr>
            <a:cxnSpLocks/>
          </p:cNvCxnSpPr>
          <p:nvPr/>
        </p:nvCxnSpPr>
        <p:spPr bwMode="auto">
          <a:xfrm>
            <a:off x="2744787" y="4765232"/>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0176273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42B7-1A4E-43CA-5E89-0F4C7BF52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56413-96BF-592A-CF6F-63CFB73A8CF9}"/>
              </a:ext>
            </a:extLst>
          </p:cNvPr>
          <p:cNvSpPr>
            <a:spLocks noGrp="1"/>
          </p:cNvSpPr>
          <p:nvPr>
            <p:ph type="title"/>
          </p:nvPr>
        </p:nvSpPr>
        <p:spPr/>
        <p:txBody>
          <a:bodyPr/>
          <a:lstStyle/>
          <a:p>
            <a:r>
              <a:rPr lang="en-GB" dirty="0"/>
              <a:t>Priority Inversion I</a:t>
            </a:r>
            <a:endParaRPr lang="en-SE" dirty="0"/>
          </a:p>
        </p:txBody>
      </p:sp>
      <p:sp>
        <p:nvSpPr>
          <p:cNvPr id="79" name="object 3">
            <a:extLst>
              <a:ext uri="{FF2B5EF4-FFF2-40B4-BE49-F238E27FC236}">
                <a16:creationId xmlns:a16="http://schemas.microsoft.com/office/drawing/2014/main" id="{004C36F9-CC8C-CAFB-EBC7-3D88498638CA}"/>
              </a:ext>
            </a:extLst>
          </p:cNvPr>
          <p:cNvSpPr/>
          <p:nvPr/>
        </p:nvSpPr>
        <p:spPr>
          <a:xfrm>
            <a:off x="8704326" y="3952494"/>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4">
            <a:extLst>
              <a:ext uri="{FF2B5EF4-FFF2-40B4-BE49-F238E27FC236}">
                <a16:creationId xmlns:a16="http://schemas.microsoft.com/office/drawing/2014/main" id="{CC1F14C0-33FE-45DD-D5E8-E6F6F6D8FCED}"/>
              </a:ext>
            </a:extLst>
          </p:cNvPr>
          <p:cNvSpPr/>
          <p:nvPr/>
        </p:nvSpPr>
        <p:spPr>
          <a:xfrm>
            <a:off x="8704326" y="3952494"/>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5">
            <a:extLst>
              <a:ext uri="{FF2B5EF4-FFF2-40B4-BE49-F238E27FC236}">
                <a16:creationId xmlns:a16="http://schemas.microsoft.com/office/drawing/2014/main" id="{579C34FF-7DB2-0E70-BFBD-C178EEC47048}"/>
              </a:ext>
            </a:extLst>
          </p:cNvPr>
          <p:cNvSpPr/>
          <p:nvPr/>
        </p:nvSpPr>
        <p:spPr>
          <a:xfrm>
            <a:off x="2743200" y="3820795"/>
            <a:ext cx="7663180" cy="371475"/>
          </a:xfrm>
          <a:custGeom>
            <a:avLst/>
            <a:gdLst/>
            <a:ahLst/>
            <a:cxnLst/>
            <a:rect l="l" t="t" r="r" b="b"/>
            <a:pathLst>
              <a:path w="7663180" h="371475">
                <a:moveTo>
                  <a:pt x="0" y="366649"/>
                </a:moveTo>
                <a:lnTo>
                  <a:pt x="7662926" y="366649"/>
                </a:lnTo>
              </a:path>
              <a:path w="7663180" h="371475">
                <a:moveTo>
                  <a:pt x="6378575" y="4699"/>
                </a:moveTo>
                <a:lnTo>
                  <a:pt x="6380226" y="371475"/>
                </a:lnTo>
              </a:path>
              <a:path w="7663180" h="371475">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6">
            <a:extLst>
              <a:ext uri="{FF2B5EF4-FFF2-40B4-BE49-F238E27FC236}">
                <a16:creationId xmlns:a16="http://schemas.microsoft.com/office/drawing/2014/main" id="{405A3E36-41ED-988B-2C87-A42838005EB1}"/>
              </a:ext>
            </a:extLst>
          </p:cNvPr>
          <p:cNvSpPr/>
          <p:nvPr/>
        </p:nvSpPr>
        <p:spPr>
          <a:xfrm>
            <a:off x="7853426" y="3952494"/>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7">
            <a:extLst>
              <a:ext uri="{FF2B5EF4-FFF2-40B4-BE49-F238E27FC236}">
                <a16:creationId xmlns:a16="http://schemas.microsoft.com/office/drawing/2014/main" id="{FEC2E2D7-E339-6A87-032D-B782E32A335E}"/>
              </a:ext>
            </a:extLst>
          </p:cNvPr>
          <p:cNvSpPr/>
          <p:nvPr/>
        </p:nvSpPr>
        <p:spPr>
          <a:xfrm>
            <a:off x="7853426" y="3952494"/>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
            <a:extLst>
              <a:ext uri="{FF2B5EF4-FFF2-40B4-BE49-F238E27FC236}">
                <a16:creationId xmlns:a16="http://schemas.microsoft.com/office/drawing/2014/main" id="{B58728AD-6F78-C3E9-82D8-ED1793C6CA78}"/>
              </a:ext>
            </a:extLst>
          </p:cNvPr>
          <p:cNvSpPr/>
          <p:nvPr/>
        </p:nvSpPr>
        <p:spPr>
          <a:xfrm>
            <a:off x="3595750" y="395414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9">
            <a:extLst>
              <a:ext uri="{FF2B5EF4-FFF2-40B4-BE49-F238E27FC236}">
                <a16:creationId xmlns:a16="http://schemas.microsoft.com/office/drawing/2014/main" id="{8798A8F7-F998-67E8-C86C-793CE999F8F8}"/>
              </a:ext>
            </a:extLst>
          </p:cNvPr>
          <p:cNvSpPr/>
          <p:nvPr/>
        </p:nvSpPr>
        <p:spPr>
          <a:xfrm>
            <a:off x="3595750" y="395414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10">
            <a:extLst>
              <a:ext uri="{FF2B5EF4-FFF2-40B4-BE49-F238E27FC236}">
                <a16:creationId xmlns:a16="http://schemas.microsoft.com/office/drawing/2014/main" id="{1A900FBA-82C5-B813-0106-222A3148E4A5}"/>
              </a:ext>
            </a:extLst>
          </p:cNvPr>
          <p:cNvSpPr/>
          <p:nvPr/>
        </p:nvSpPr>
        <p:spPr>
          <a:xfrm>
            <a:off x="4006850" y="3455889"/>
            <a:ext cx="3824604" cy="411261"/>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12">
            <a:extLst>
              <a:ext uri="{FF2B5EF4-FFF2-40B4-BE49-F238E27FC236}">
                <a16:creationId xmlns:a16="http://schemas.microsoft.com/office/drawing/2014/main" id="{836AF6B8-6D7C-B2A7-35EE-FCDE0C32CBD0}"/>
              </a:ext>
            </a:extLst>
          </p:cNvPr>
          <p:cNvSpPr/>
          <p:nvPr/>
        </p:nvSpPr>
        <p:spPr>
          <a:xfrm>
            <a:off x="2747962" y="6197219"/>
            <a:ext cx="7672705" cy="255904"/>
          </a:xfrm>
          <a:custGeom>
            <a:avLst/>
            <a:gdLst/>
            <a:ahLst/>
            <a:cxnLst/>
            <a:rect l="l" t="t" r="r" b="b"/>
            <a:pathLst>
              <a:path w="7672705" h="255904">
                <a:moveTo>
                  <a:pt x="9525" y="4825"/>
                </a:moveTo>
                <a:lnTo>
                  <a:pt x="7672387" y="4825"/>
                </a:lnTo>
              </a:path>
              <a:path w="7672705" h="255904">
                <a:moveTo>
                  <a:pt x="0" y="4825"/>
                </a:moveTo>
                <a:lnTo>
                  <a:pt x="0" y="250825"/>
                </a:lnTo>
              </a:path>
              <a:path w="7672705" h="255904">
                <a:moveTo>
                  <a:pt x="847788" y="4825"/>
                </a:moveTo>
                <a:lnTo>
                  <a:pt x="847788" y="250825"/>
                </a:lnTo>
              </a:path>
              <a:path w="7672705" h="255904">
                <a:moveTo>
                  <a:pt x="1700212" y="0"/>
                </a:moveTo>
                <a:lnTo>
                  <a:pt x="1700212" y="246062"/>
                </a:lnTo>
              </a:path>
              <a:path w="7672705" h="255904">
                <a:moveTo>
                  <a:pt x="2552763" y="9525"/>
                </a:moveTo>
                <a:lnTo>
                  <a:pt x="2552763" y="255587"/>
                </a:lnTo>
              </a:path>
              <a:path w="7672705" h="255904">
                <a:moveTo>
                  <a:pt x="3405187" y="4825"/>
                </a:moveTo>
                <a:lnTo>
                  <a:pt x="3405187" y="250825"/>
                </a:lnTo>
              </a:path>
              <a:path w="7672705" h="255904">
                <a:moveTo>
                  <a:pt x="4257738" y="0"/>
                </a:moveTo>
                <a:lnTo>
                  <a:pt x="4257738" y="246062"/>
                </a:lnTo>
              </a:path>
              <a:path w="7672705" h="255904">
                <a:moveTo>
                  <a:pt x="5110162" y="9525"/>
                </a:moveTo>
                <a:lnTo>
                  <a:pt x="5110162" y="255587"/>
                </a:lnTo>
              </a:path>
              <a:path w="7672705" h="255904">
                <a:moveTo>
                  <a:pt x="5962713" y="4825"/>
                </a:moveTo>
                <a:lnTo>
                  <a:pt x="5962713" y="250825"/>
                </a:lnTo>
              </a:path>
              <a:path w="7672705" h="255904">
                <a:moveTo>
                  <a:pt x="6815137" y="0"/>
                </a:moveTo>
                <a:lnTo>
                  <a:pt x="6815137" y="246062"/>
                </a:lnTo>
              </a:path>
              <a:path w="7672705" h="255904">
                <a:moveTo>
                  <a:pt x="7667688" y="9525"/>
                </a:moveTo>
                <a:lnTo>
                  <a:pt x="7667688"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13">
            <a:extLst>
              <a:ext uri="{FF2B5EF4-FFF2-40B4-BE49-F238E27FC236}">
                <a16:creationId xmlns:a16="http://schemas.microsoft.com/office/drawing/2014/main" id="{1B7ABF13-5601-959E-F9F9-869AEAEE17F1}"/>
              </a:ext>
            </a:extLst>
          </p:cNvPr>
          <p:cNvSpPr txBox="1"/>
          <p:nvPr/>
        </p:nvSpPr>
        <p:spPr>
          <a:xfrm>
            <a:off x="2687269"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89" name="object 14">
            <a:extLst>
              <a:ext uri="{FF2B5EF4-FFF2-40B4-BE49-F238E27FC236}">
                <a16:creationId xmlns:a16="http://schemas.microsoft.com/office/drawing/2014/main" id="{5C343BF7-632E-EBCB-BE48-E0622F1907A1}"/>
              </a:ext>
            </a:extLst>
          </p:cNvPr>
          <p:cNvSpPr txBox="1"/>
          <p:nvPr/>
        </p:nvSpPr>
        <p:spPr>
          <a:xfrm>
            <a:off x="3525519" y="6450965"/>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90" name="object 15">
            <a:extLst>
              <a:ext uri="{FF2B5EF4-FFF2-40B4-BE49-F238E27FC236}">
                <a16:creationId xmlns:a16="http://schemas.microsoft.com/office/drawing/2014/main" id="{E026FCA0-93EA-DB97-21EC-3D677860A3F5}"/>
              </a:ext>
            </a:extLst>
          </p:cNvPr>
          <p:cNvSpPr txBox="1"/>
          <p:nvPr/>
        </p:nvSpPr>
        <p:spPr>
          <a:xfrm>
            <a:off x="4363720" y="6446392"/>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91" name="object 16">
            <a:extLst>
              <a:ext uri="{FF2B5EF4-FFF2-40B4-BE49-F238E27FC236}">
                <a16:creationId xmlns:a16="http://schemas.microsoft.com/office/drawing/2014/main" id="{9FC44F25-A10B-88FD-74DE-25C19F31AB9D}"/>
              </a:ext>
            </a:extLst>
          </p:cNvPr>
          <p:cNvSpPr txBox="1"/>
          <p:nvPr/>
        </p:nvSpPr>
        <p:spPr>
          <a:xfrm>
            <a:off x="5216525"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93" name="object 18">
            <a:extLst>
              <a:ext uri="{FF2B5EF4-FFF2-40B4-BE49-F238E27FC236}">
                <a16:creationId xmlns:a16="http://schemas.microsoft.com/office/drawing/2014/main" id="{FC74A465-9128-9CE0-AECE-F0B53E69BDAE}"/>
              </a:ext>
            </a:extLst>
          </p:cNvPr>
          <p:cNvSpPr txBox="1"/>
          <p:nvPr/>
        </p:nvSpPr>
        <p:spPr>
          <a:xfrm>
            <a:off x="6798057" y="6427190"/>
            <a:ext cx="440943"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r>
              <a:rPr lang="en-GB" sz="2000" b="0" kern="0" spc="-25" dirty="0">
                <a:solidFill>
                  <a:srgbClr val="1F487C"/>
                </a:solidFill>
                <a:latin typeface="Times New Roman"/>
                <a:cs typeface="Times New Roman"/>
              </a:rPr>
              <a:t>0</a:t>
            </a:r>
            <a:endParaRPr sz="2000" b="0" kern="0" dirty="0">
              <a:solidFill>
                <a:sysClr val="windowText" lastClr="000000"/>
              </a:solidFill>
              <a:latin typeface="Times New Roman"/>
              <a:cs typeface="Times New Roman"/>
            </a:endParaRPr>
          </a:p>
        </p:txBody>
      </p:sp>
      <p:sp>
        <p:nvSpPr>
          <p:cNvPr id="94" name="object 19">
            <a:extLst>
              <a:ext uri="{FF2B5EF4-FFF2-40B4-BE49-F238E27FC236}">
                <a16:creationId xmlns:a16="http://schemas.microsoft.com/office/drawing/2014/main" id="{921F8549-89EC-46D5-40A0-C5D20CA63C00}"/>
              </a:ext>
            </a:extLst>
          </p:cNvPr>
          <p:cNvSpPr txBox="1"/>
          <p:nvPr/>
        </p:nvSpPr>
        <p:spPr>
          <a:xfrm>
            <a:off x="7666006" y="6427190"/>
            <a:ext cx="446025"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2</a:t>
            </a:r>
            <a:endParaRPr sz="2000" b="0" kern="0" dirty="0">
              <a:solidFill>
                <a:sysClr val="windowText" lastClr="000000"/>
              </a:solidFill>
              <a:latin typeface="Times New Roman"/>
              <a:cs typeface="Times New Roman"/>
            </a:endParaRPr>
          </a:p>
        </p:txBody>
      </p:sp>
      <p:sp>
        <p:nvSpPr>
          <p:cNvPr id="95" name="object 20">
            <a:extLst>
              <a:ext uri="{FF2B5EF4-FFF2-40B4-BE49-F238E27FC236}">
                <a16:creationId xmlns:a16="http://schemas.microsoft.com/office/drawing/2014/main" id="{79785F40-9DEF-2B10-3D99-5A88EF49D457}"/>
              </a:ext>
            </a:extLst>
          </p:cNvPr>
          <p:cNvSpPr txBox="1"/>
          <p:nvPr/>
        </p:nvSpPr>
        <p:spPr>
          <a:xfrm>
            <a:off x="8539037"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4</a:t>
            </a:r>
            <a:endParaRPr sz="2000" b="0" kern="0" dirty="0">
              <a:solidFill>
                <a:sysClr val="windowText" lastClr="000000"/>
              </a:solidFill>
              <a:latin typeface="Times New Roman"/>
              <a:cs typeface="Times New Roman"/>
            </a:endParaRPr>
          </a:p>
        </p:txBody>
      </p:sp>
      <p:sp>
        <p:nvSpPr>
          <p:cNvPr id="96" name="object 21">
            <a:extLst>
              <a:ext uri="{FF2B5EF4-FFF2-40B4-BE49-F238E27FC236}">
                <a16:creationId xmlns:a16="http://schemas.microsoft.com/office/drawing/2014/main" id="{6C316F08-5384-64D7-04A2-DC51E1F4484B}"/>
              </a:ext>
            </a:extLst>
          </p:cNvPr>
          <p:cNvSpPr txBox="1"/>
          <p:nvPr/>
        </p:nvSpPr>
        <p:spPr>
          <a:xfrm>
            <a:off x="9406985"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6</a:t>
            </a:r>
            <a:endParaRPr sz="2000" b="0" kern="0" dirty="0">
              <a:solidFill>
                <a:sysClr val="windowText" lastClr="000000"/>
              </a:solidFill>
              <a:latin typeface="Times New Roman"/>
              <a:cs typeface="Times New Roman"/>
            </a:endParaRPr>
          </a:p>
        </p:txBody>
      </p:sp>
      <p:sp>
        <p:nvSpPr>
          <p:cNvPr id="97" name="object 22">
            <a:extLst>
              <a:ext uri="{FF2B5EF4-FFF2-40B4-BE49-F238E27FC236}">
                <a16:creationId xmlns:a16="http://schemas.microsoft.com/office/drawing/2014/main" id="{8B512DA2-DD53-2DFF-7501-E03D48048C23}"/>
              </a:ext>
            </a:extLst>
          </p:cNvPr>
          <p:cNvSpPr txBox="1"/>
          <p:nvPr/>
        </p:nvSpPr>
        <p:spPr>
          <a:xfrm>
            <a:off x="10274934"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8</a:t>
            </a:r>
            <a:endParaRPr sz="2000" b="0" kern="0" dirty="0">
              <a:solidFill>
                <a:sysClr val="windowText" lastClr="000000"/>
              </a:solidFill>
              <a:latin typeface="Times New Roman"/>
              <a:cs typeface="Times New Roman"/>
            </a:endParaRPr>
          </a:p>
        </p:txBody>
      </p:sp>
      <p:grpSp>
        <p:nvGrpSpPr>
          <p:cNvPr id="98" name="object 23">
            <a:extLst>
              <a:ext uri="{FF2B5EF4-FFF2-40B4-BE49-F238E27FC236}">
                <a16:creationId xmlns:a16="http://schemas.microsoft.com/office/drawing/2014/main" id="{2A0FCF38-E270-6B0A-513E-8E5643E0CB05}"/>
              </a:ext>
            </a:extLst>
          </p:cNvPr>
          <p:cNvGrpSpPr/>
          <p:nvPr/>
        </p:nvGrpSpPr>
        <p:grpSpPr>
          <a:xfrm>
            <a:off x="2732087" y="5374894"/>
            <a:ext cx="7679055" cy="401955"/>
            <a:chOff x="795337" y="4632325"/>
            <a:chExt cx="7679055" cy="401955"/>
          </a:xfrm>
        </p:grpSpPr>
        <p:sp>
          <p:nvSpPr>
            <p:cNvPr id="99" name="object 24">
              <a:extLst>
                <a:ext uri="{FF2B5EF4-FFF2-40B4-BE49-F238E27FC236}">
                  <a16:creationId xmlns:a16="http://schemas.microsoft.com/office/drawing/2014/main" id="{B5644ACD-7F91-03FC-2AAA-CCDF693950C5}"/>
                </a:ext>
              </a:extLst>
            </p:cNvPr>
            <p:cNvSpPr/>
            <p:nvPr/>
          </p:nvSpPr>
          <p:spPr>
            <a:xfrm>
              <a:off x="801687" y="4632325"/>
              <a:ext cx="7666355" cy="395605"/>
            </a:xfrm>
            <a:custGeom>
              <a:avLst/>
              <a:gdLst/>
              <a:ahLst/>
              <a:cxnLst/>
              <a:rect l="l" t="t" r="r" b="b"/>
              <a:pathLst>
                <a:path w="7666355" h="395604">
                  <a:moveTo>
                    <a:pt x="0" y="393700"/>
                  </a:moveTo>
                  <a:lnTo>
                    <a:pt x="7662862" y="393700"/>
                  </a:lnTo>
                </a:path>
                <a:path w="7666355" h="395604">
                  <a:moveTo>
                    <a:pt x="0" y="0"/>
                  </a:moveTo>
                  <a:lnTo>
                    <a:pt x="0" y="395224"/>
                  </a:lnTo>
                </a:path>
                <a:path w="7666355" h="395604">
                  <a:moveTo>
                    <a:pt x="7664513" y="28575"/>
                  </a:moveTo>
                  <a:lnTo>
                    <a:pt x="7666037" y="395224"/>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25">
              <a:extLst>
                <a:ext uri="{FF2B5EF4-FFF2-40B4-BE49-F238E27FC236}">
                  <a16:creationId xmlns:a16="http://schemas.microsoft.com/office/drawing/2014/main" id="{7CF8D1F2-8478-5777-F956-A18A3C88B8A1}"/>
                </a:ext>
              </a:extLst>
            </p:cNvPr>
            <p:cNvSpPr/>
            <p:nvPr/>
          </p:nvSpPr>
          <p:spPr>
            <a:xfrm>
              <a:off x="1227137"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26">
              <a:extLst>
                <a:ext uri="{FF2B5EF4-FFF2-40B4-BE49-F238E27FC236}">
                  <a16:creationId xmlns:a16="http://schemas.microsoft.com/office/drawing/2014/main" id="{DA96C456-5DA0-BEC2-CDD8-AF35B8F5523E}"/>
                </a:ext>
              </a:extLst>
            </p:cNvPr>
            <p:cNvSpPr/>
            <p:nvPr/>
          </p:nvSpPr>
          <p:spPr>
            <a:xfrm>
              <a:off x="1227137"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27">
              <a:extLst>
                <a:ext uri="{FF2B5EF4-FFF2-40B4-BE49-F238E27FC236}">
                  <a16:creationId xmlns:a16="http://schemas.microsoft.com/office/drawing/2014/main" id="{F2F259D9-108F-7505-84CD-A6DDB41825B7}"/>
                </a:ext>
              </a:extLst>
            </p:cNvPr>
            <p:cNvSpPr/>
            <p:nvPr/>
          </p:nvSpPr>
          <p:spPr>
            <a:xfrm>
              <a:off x="808037" y="4789551"/>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28">
              <a:extLst>
                <a:ext uri="{FF2B5EF4-FFF2-40B4-BE49-F238E27FC236}">
                  <a16:creationId xmlns:a16="http://schemas.microsoft.com/office/drawing/2014/main" id="{1EF9A5B8-0F37-1A86-B47B-7EA4D0434D3B}"/>
                </a:ext>
              </a:extLst>
            </p:cNvPr>
            <p:cNvSpPr/>
            <p:nvPr/>
          </p:nvSpPr>
          <p:spPr>
            <a:xfrm>
              <a:off x="808037" y="4789551"/>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object 29">
              <a:extLst>
                <a:ext uri="{FF2B5EF4-FFF2-40B4-BE49-F238E27FC236}">
                  <a16:creationId xmlns:a16="http://schemas.microsoft.com/office/drawing/2014/main" id="{B5F3B153-2037-FD3D-FF9F-C5E1546FD245}"/>
                </a:ext>
              </a:extLst>
            </p:cNvPr>
            <p:cNvSpPr/>
            <p:nvPr/>
          </p:nvSpPr>
          <p:spPr>
            <a:xfrm>
              <a:off x="2073275" y="4789551"/>
              <a:ext cx="630555" cy="231775"/>
            </a:xfrm>
            <a:custGeom>
              <a:avLst/>
              <a:gdLst/>
              <a:ahLst/>
              <a:cxnLst/>
              <a:rect l="l" t="t" r="r" b="b"/>
              <a:pathLst>
                <a:path w="630555" h="231775">
                  <a:moveTo>
                    <a:pt x="630237" y="0"/>
                  </a:moveTo>
                  <a:lnTo>
                    <a:pt x="0" y="0"/>
                  </a:lnTo>
                  <a:lnTo>
                    <a:pt x="0" y="231775"/>
                  </a:lnTo>
                  <a:lnTo>
                    <a:pt x="630237" y="231775"/>
                  </a:lnTo>
                  <a:lnTo>
                    <a:pt x="63023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object 30">
              <a:extLst>
                <a:ext uri="{FF2B5EF4-FFF2-40B4-BE49-F238E27FC236}">
                  <a16:creationId xmlns:a16="http://schemas.microsoft.com/office/drawing/2014/main" id="{10C47FF5-7C0F-4FE5-3679-7197F43810D9}"/>
                </a:ext>
              </a:extLst>
            </p:cNvPr>
            <p:cNvSpPr/>
            <p:nvPr/>
          </p:nvSpPr>
          <p:spPr>
            <a:xfrm>
              <a:off x="2073275" y="4789551"/>
              <a:ext cx="630555" cy="231775"/>
            </a:xfrm>
            <a:custGeom>
              <a:avLst/>
              <a:gdLst/>
              <a:ahLst/>
              <a:cxnLst/>
              <a:rect l="l" t="t" r="r" b="b"/>
              <a:pathLst>
                <a:path w="630555" h="231775">
                  <a:moveTo>
                    <a:pt x="0" y="231775"/>
                  </a:moveTo>
                  <a:lnTo>
                    <a:pt x="630237" y="231775"/>
                  </a:lnTo>
                  <a:lnTo>
                    <a:pt x="63023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object 31">
              <a:extLst>
                <a:ext uri="{FF2B5EF4-FFF2-40B4-BE49-F238E27FC236}">
                  <a16:creationId xmlns:a16="http://schemas.microsoft.com/office/drawing/2014/main" id="{60566838-CE2B-12F1-2770-4B0CF55DE67E}"/>
                </a:ext>
              </a:extLst>
            </p:cNvPr>
            <p:cNvSpPr/>
            <p:nvPr/>
          </p:nvSpPr>
          <p:spPr>
            <a:xfrm>
              <a:off x="7186676"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object 32">
              <a:extLst>
                <a:ext uri="{FF2B5EF4-FFF2-40B4-BE49-F238E27FC236}">
                  <a16:creationId xmlns:a16="http://schemas.microsoft.com/office/drawing/2014/main" id="{8F626B6E-4D3F-C070-6059-EB40C2606F30}"/>
                </a:ext>
              </a:extLst>
            </p:cNvPr>
            <p:cNvSpPr/>
            <p:nvPr/>
          </p:nvSpPr>
          <p:spPr>
            <a:xfrm>
              <a:off x="7186676"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object 33">
              <a:extLst>
                <a:ext uri="{FF2B5EF4-FFF2-40B4-BE49-F238E27FC236}">
                  <a16:creationId xmlns:a16="http://schemas.microsoft.com/office/drawing/2014/main" id="{A9F8F306-1AAD-19D3-34E4-8795DF159CA9}"/>
                </a:ext>
              </a:extLst>
            </p:cNvPr>
            <p:cNvSpPr/>
            <p:nvPr/>
          </p:nvSpPr>
          <p:spPr>
            <a:xfrm>
              <a:off x="5064125" y="4786248"/>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object 34">
              <a:extLst>
                <a:ext uri="{FF2B5EF4-FFF2-40B4-BE49-F238E27FC236}">
                  <a16:creationId xmlns:a16="http://schemas.microsoft.com/office/drawing/2014/main" id="{A07D21DC-BFD9-AA26-EC05-70F060B2E269}"/>
                </a:ext>
              </a:extLst>
            </p:cNvPr>
            <p:cNvSpPr/>
            <p:nvPr/>
          </p:nvSpPr>
          <p:spPr>
            <a:xfrm>
              <a:off x="5064125" y="4786248"/>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1" name="object 36">
            <a:extLst>
              <a:ext uri="{FF2B5EF4-FFF2-40B4-BE49-F238E27FC236}">
                <a16:creationId xmlns:a16="http://schemas.microsoft.com/office/drawing/2014/main" id="{CFD4E762-FC34-CBE5-F9E8-D7AE2F261162}"/>
              </a:ext>
            </a:extLst>
          </p:cNvPr>
          <p:cNvSpPr/>
          <p:nvPr/>
        </p:nvSpPr>
        <p:spPr>
          <a:xfrm>
            <a:off x="2747962" y="4590669"/>
            <a:ext cx="7663180" cy="387350"/>
          </a:xfrm>
          <a:custGeom>
            <a:avLst/>
            <a:gdLst/>
            <a:ahLst/>
            <a:cxnLst/>
            <a:rect l="l" t="t" r="r" b="b"/>
            <a:pathLst>
              <a:path w="7663180" h="387350">
                <a:moveTo>
                  <a:pt x="0" y="387350"/>
                </a:moveTo>
                <a:lnTo>
                  <a:pt x="7662862" y="3873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object 37">
            <a:extLst>
              <a:ext uri="{FF2B5EF4-FFF2-40B4-BE49-F238E27FC236}">
                <a16:creationId xmlns:a16="http://schemas.microsoft.com/office/drawing/2014/main" id="{DEBA8DDF-64E2-FF1E-03D2-03B73A2F7366}"/>
              </a:ext>
            </a:extLst>
          </p:cNvPr>
          <p:cNvSpPr/>
          <p:nvPr/>
        </p:nvSpPr>
        <p:spPr>
          <a:xfrm>
            <a:off x="4637151" y="4738306"/>
            <a:ext cx="2364105" cy="240029"/>
          </a:xfrm>
          <a:custGeom>
            <a:avLst/>
            <a:gdLst/>
            <a:ahLst/>
            <a:cxnLst/>
            <a:rect l="l" t="t" r="r" b="b"/>
            <a:pathLst>
              <a:path w="2364104" h="240029">
                <a:moveTo>
                  <a:pt x="2363724" y="0"/>
                </a:moveTo>
                <a:lnTo>
                  <a:pt x="0" y="0"/>
                </a:lnTo>
                <a:lnTo>
                  <a:pt x="0" y="239712"/>
                </a:lnTo>
                <a:lnTo>
                  <a:pt x="2363724" y="239712"/>
                </a:lnTo>
                <a:lnTo>
                  <a:pt x="2363724"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object 38">
            <a:extLst>
              <a:ext uri="{FF2B5EF4-FFF2-40B4-BE49-F238E27FC236}">
                <a16:creationId xmlns:a16="http://schemas.microsoft.com/office/drawing/2014/main" id="{8054590E-F878-40CF-0F17-3A8255774187}"/>
              </a:ext>
            </a:extLst>
          </p:cNvPr>
          <p:cNvSpPr/>
          <p:nvPr/>
        </p:nvSpPr>
        <p:spPr>
          <a:xfrm>
            <a:off x="4637151" y="4738306"/>
            <a:ext cx="2364105" cy="240029"/>
          </a:xfrm>
          <a:custGeom>
            <a:avLst/>
            <a:gdLst/>
            <a:ahLst/>
            <a:cxnLst/>
            <a:rect l="l" t="t" r="r" b="b"/>
            <a:pathLst>
              <a:path w="2364104" h="240029">
                <a:moveTo>
                  <a:pt x="0" y="239712"/>
                </a:moveTo>
                <a:lnTo>
                  <a:pt x="2363724" y="239712"/>
                </a:lnTo>
                <a:lnTo>
                  <a:pt x="2363724"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4" name="Straight Arrow Connector 3">
            <a:extLst>
              <a:ext uri="{FF2B5EF4-FFF2-40B4-BE49-F238E27FC236}">
                <a16:creationId xmlns:a16="http://schemas.microsoft.com/office/drawing/2014/main" id="{52AF8598-263B-1290-D4EE-F04ED8805A3E}"/>
              </a:ext>
            </a:extLst>
          </p:cNvPr>
          <p:cNvCxnSpPr>
            <a:cxnSpLocks/>
          </p:cNvCxnSpPr>
          <p:nvPr/>
        </p:nvCxnSpPr>
        <p:spPr bwMode="auto">
          <a:xfrm flipV="1">
            <a:off x="3585356" y="4184269"/>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A7B988-38E6-001E-D260-51E1C25C0991}"/>
                  </a:ext>
                </a:extLst>
              </p:cNvPr>
              <p:cNvSpPr txBox="1"/>
              <p:nvPr/>
            </p:nvSpPr>
            <p:spPr>
              <a:xfrm>
                <a:off x="1994904" y="4277182"/>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5" name="TextBox 4">
                <a:extLst>
                  <a:ext uri="{FF2B5EF4-FFF2-40B4-BE49-F238E27FC236}">
                    <a16:creationId xmlns:a16="http://schemas.microsoft.com/office/drawing/2014/main" id="{09A7B988-38E6-001E-D260-51E1C25C0991}"/>
                  </a:ext>
                </a:extLst>
              </p:cNvPr>
              <p:cNvSpPr txBox="1">
                <a:spLocks noRot="1" noChangeAspect="1" noMove="1" noResize="1" noEditPoints="1" noAdjustHandles="1" noChangeArrowheads="1" noChangeShapeType="1" noTextEdit="1"/>
              </p:cNvSpPr>
              <p:nvPr/>
            </p:nvSpPr>
            <p:spPr>
              <a:xfrm>
                <a:off x="1994904" y="4277182"/>
                <a:ext cx="1703406" cy="400110"/>
              </a:xfrm>
              <a:prstGeom prst="rect">
                <a:avLst/>
              </a:prstGeom>
              <a:blipFill>
                <a:blip r:embed="rId3"/>
                <a:stretch>
                  <a:fillRect t="-9231" b="-27692"/>
                </a:stretch>
              </a:blipFill>
            </p:spPr>
            <p:txBody>
              <a:bodyPr/>
              <a:lstStyle/>
              <a:p>
                <a:r>
                  <a:rPr lang="en-SE">
                    <a:noFill/>
                  </a:rPr>
                  <a:t> </a:t>
                </a:r>
              </a:p>
            </p:txBody>
          </p:sp>
        </mc:Fallback>
      </mc:AlternateContent>
      <p:cxnSp>
        <p:nvCxnSpPr>
          <p:cNvPr id="6" name="Straight Arrow Connector 5">
            <a:extLst>
              <a:ext uri="{FF2B5EF4-FFF2-40B4-BE49-F238E27FC236}">
                <a16:creationId xmlns:a16="http://schemas.microsoft.com/office/drawing/2014/main" id="{A3A0BB07-C649-4ADD-7F3B-68D7C6488A2F}"/>
              </a:ext>
            </a:extLst>
          </p:cNvPr>
          <p:cNvCxnSpPr>
            <a:cxnSpLocks/>
          </p:cNvCxnSpPr>
          <p:nvPr/>
        </p:nvCxnSpPr>
        <p:spPr bwMode="auto">
          <a:xfrm flipV="1">
            <a:off x="4024019" y="4184269"/>
            <a:ext cx="0" cy="1327092"/>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20A90A-D011-1836-2F9D-30A69CDF1EC0}"/>
                  </a:ext>
                </a:extLst>
              </p:cNvPr>
              <p:cNvSpPr txBox="1"/>
              <p:nvPr/>
            </p:nvSpPr>
            <p:spPr>
              <a:xfrm>
                <a:off x="3960285" y="4184530"/>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7" name="TextBox 6">
                <a:extLst>
                  <a:ext uri="{FF2B5EF4-FFF2-40B4-BE49-F238E27FC236}">
                    <a16:creationId xmlns:a16="http://schemas.microsoft.com/office/drawing/2014/main" id="{8020A90A-D011-1836-2F9D-30A69CDF1EC0}"/>
                  </a:ext>
                </a:extLst>
              </p:cNvPr>
              <p:cNvSpPr txBox="1">
                <a:spLocks noRot="1" noChangeAspect="1" noMove="1" noResize="1" noEditPoints="1" noAdjustHandles="1" noChangeArrowheads="1" noChangeShapeType="1" noTextEdit="1"/>
              </p:cNvSpPr>
              <p:nvPr/>
            </p:nvSpPr>
            <p:spPr>
              <a:xfrm>
                <a:off x="3960285" y="4184530"/>
                <a:ext cx="1703406" cy="400110"/>
              </a:xfrm>
              <a:prstGeom prst="rect">
                <a:avLst/>
              </a:prstGeom>
              <a:blipFill>
                <a:blip r:embed="rId4"/>
                <a:stretch>
                  <a:fillRect t="-7576" b="-25758"/>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D67BF2E1-28A2-8E7A-5EC1-47BD0727B404}"/>
              </a:ext>
            </a:extLst>
          </p:cNvPr>
          <p:cNvCxnSpPr>
            <a:cxnSpLocks/>
          </p:cNvCxnSpPr>
          <p:nvPr/>
        </p:nvCxnSpPr>
        <p:spPr bwMode="auto">
          <a:xfrm flipV="1">
            <a:off x="7853426" y="4192270"/>
            <a:ext cx="0" cy="1359155"/>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C25AF-9A55-6CFB-392D-2C148017EF52}"/>
                  </a:ext>
                </a:extLst>
              </p:cNvPr>
              <p:cNvSpPr txBox="1"/>
              <p:nvPr/>
            </p:nvSpPr>
            <p:spPr>
              <a:xfrm>
                <a:off x="4599661" y="5058073"/>
                <a:ext cx="1948263"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endParaRPr lang="en-SE" sz="2000" dirty="0">
                  <a:solidFill>
                    <a:schemeClr val="tx1"/>
                  </a:solidFill>
                </a:endParaRPr>
              </a:p>
            </p:txBody>
          </p:sp>
        </mc:Choice>
        <mc:Fallback xmlns="">
          <p:sp>
            <p:nvSpPr>
              <p:cNvPr id="9" name="TextBox 8">
                <a:extLst>
                  <a:ext uri="{FF2B5EF4-FFF2-40B4-BE49-F238E27FC236}">
                    <a16:creationId xmlns:a16="http://schemas.microsoft.com/office/drawing/2014/main" id="{F1AC25AF-9A55-6CFB-392D-2C148017EF52}"/>
                  </a:ext>
                </a:extLst>
              </p:cNvPr>
              <p:cNvSpPr txBox="1">
                <a:spLocks noRot="1" noChangeAspect="1" noMove="1" noResize="1" noEditPoints="1" noAdjustHandles="1" noChangeArrowheads="1" noChangeShapeType="1" noTextEdit="1"/>
              </p:cNvSpPr>
              <p:nvPr/>
            </p:nvSpPr>
            <p:spPr>
              <a:xfrm>
                <a:off x="4599661" y="5058073"/>
                <a:ext cx="1948263" cy="400110"/>
              </a:xfrm>
              <a:prstGeom prst="rect">
                <a:avLst/>
              </a:prstGeom>
              <a:blipFill>
                <a:blip r:embed="rId5"/>
                <a:stretch>
                  <a:fillRect t="-9231" b="-27692"/>
                </a:stretch>
              </a:blipFill>
            </p:spPr>
            <p:txBody>
              <a:bodyPr/>
              <a:lstStyle/>
              <a:p>
                <a:r>
                  <a:rPr lang="en-SE">
                    <a:noFill/>
                  </a:rPr>
                  <a:t> </a:t>
                </a:r>
              </a:p>
            </p:txBody>
          </p:sp>
        </mc:Fallback>
      </mc:AlternateContent>
      <p:cxnSp>
        <p:nvCxnSpPr>
          <p:cNvPr id="14" name="Straight Arrow Connector 13">
            <a:extLst>
              <a:ext uri="{FF2B5EF4-FFF2-40B4-BE49-F238E27FC236}">
                <a16:creationId xmlns:a16="http://schemas.microsoft.com/office/drawing/2014/main" id="{D149901D-9E0F-448A-6AE8-7286C2F3FD66}"/>
              </a:ext>
            </a:extLst>
          </p:cNvPr>
          <p:cNvCxnSpPr>
            <a:cxnSpLocks/>
          </p:cNvCxnSpPr>
          <p:nvPr/>
        </p:nvCxnSpPr>
        <p:spPr bwMode="auto">
          <a:xfrm flipV="1">
            <a:off x="4643313" y="4978019"/>
            <a:ext cx="0" cy="591670"/>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FC85DB-D128-8704-B8BE-876F5BEED4FB}"/>
                  </a:ext>
                </a:extLst>
              </p:cNvPr>
              <p:cNvSpPr txBox="1"/>
              <p:nvPr/>
            </p:nvSpPr>
            <p:spPr>
              <a:xfrm>
                <a:off x="1408339" y="3976916"/>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7" name="TextBox 16">
                <a:extLst>
                  <a:ext uri="{FF2B5EF4-FFF2-40B4-BE49-F238E27FC236}">
                    <a16:creationId xmlns:a16="http://schemas.microsoft.com/office/drawing/2014/main" id="{ACFC85DB-D128-8704-B8BE-876F5BEED4FB}"/>
                  </a:ext>
                </a:extLst>
              </p:cNvPr>
              <p:cNvSpPr txBox="1">
                <a:spLocks noRot="1" noChangeAspect="1" noMove="1" noResize="1" noEditPoints="1" noAdjustHandles="1" noChangeArrowheads="1" noChangeShapeType="1" noTextEdit="1"/>
              </p:cNvSpPr>
              <p:nvPr/>
            </p:nvSpPr>
            <p:spPr>
              <a:xfrm>
                <a:off x="1408339" y="3976916"/>
                <a:ext cx="1396949" cy="400110"/>
              </a:xfrm>
              <a:prstGeom prst="rect">
                <a:avLst/>
              </a:prstGeom>
              <a:blipFill>
                <a:blip r:embed="rId6"/>
                <a:stretch>
                  <a:fillRect b="-15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B51E8CE-46A7-FFFF-3E3C-FA1FC71B810E}"/>
                  </a:ext>
                </a:extLst>
              </p:cNvPr>
              <p:cNvSpPr txBox="1"/>
              <p:nvPr/>
            </p:nvSpPr>
            <p:spPr>
              <a:xfrm>
                <a:off x="1404288" y="4699989"/>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8" name="TextBox 17">
                <a:extLst>
                  <a:ext uri="{FF2B5EF4-FFF2-40B4-BE49-F238E27FC236}">
                    <a16:creationId xmlns:a16="http://schemas.microsoft.com/office/drawing/2014/main" id="{2B51E8CE-46A7-FFFF-3E3C-FA1FC71B810E}"/>
                  </a:ext>
                </a:extLst>
              </p:cNvPr>
              <p:cNvSpPr txBox="1">
                <a:spLocks noRot="1" noChangeAspect="1" noMove="1" noResize="1" noEditPoints="1" noAdjustHandles="1" noChangeArrowheads="1" noChangeShapeType="1" noTextEdit="1"/>
              </p:cNvSpPr>
              <p:nvPr/>
            </p:nvSpPr>
            <p:spPr>
              <a:xfrm>
                <a:off x="1404288" y="4699989"/>
                <a:ext cx="1396949" cy="400110"/>
              </a:xfrm>
              <a:prstGeom prst="rect">
                <a:avLst/>
              </a:prstGeom>
              <a:blipFill>
                <a:blip r:embed="rId7"/>
                <a:stretch>
                  <a:fillRect b="-15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866C65-14FE-0AFE-1F27-5923010BD385}"/>
                  </a:ext>
                </a:extLst>
              </p:cNvPr>
              <p:cNvSpPr txBox="1"/>
              <p:nvPr/>
            </p:nvSpPr>
            <p:spPr>
              <a:xfrm>
                <a:off x="1425075" y="5404739"/>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21" name="TextBox 20">
                <a:extLst>
                  <a:ext uri="{FF2B5EF4-FFF2-40B4-BE49-F238E27FC236}">
                    <a16:creationId xmlns:a16="http://schemas.microsoft.com/office/drawing/2014/main" id="{37866C65-14FE-0AFE-1F27-5923010BD385}"/>
                  </a:ext>
                </a:extLst>
              </p:cNvPr>
              <p:cNvSpPr txBox="1">
                <a:spLocks noRot="1" noChangeAspect="1" noMove="1" noResize="1" noEditPoints="1" noAdjustHandles="1" noChangeArrowheads="1" noChangeShapeType="1" noTextEdit="1"/>
              </p:cNvSpPr>
              <p:nvPr/>
            </p:nvSpPr>
            <p:spPr>
              <a:xfrm>
                <a:off x="1425075" y="5404739"/>
                <a:ext cx="1396949" cy="400110"/>
              </a:xfrm>
              <a:prstGeom prst="rect">
                <a:avLst/>
              </a:prstGeom>
              <a:blipFill>
                <a:blip r:embed="rId8"/>
                <a:stretch>
                  <a:fillRect b="-307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B4F0BF3-AB1A-FC1C-5B1F-BE83E702DEF1}"/>
                  </a:ext>
                </a:extLst>
              </p:cNvPr>
              <p:cNvSpPr txBox="1"/>
              <p:nvPr/>
            </p:nvSpPr>
            <p:spPr>
              <a:xfrm>
                <a:off x="6223157" y="5055844"/>
                <a:ext cx="1306687"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finishes</a:t>
                </a:r>
                <a:endParaRPr lang="en-SE" sz="2000" dirty="0">
                  <a:solidFill>
                    <a:schemeClr val="tx1"/>
                  </a:solidFill>
                </a:endParaRPr>
              </a:p>
            </p:txBody>
          </p:sp>
        </mc:Choice>
        <mc:Fallback xmlns="">
          <p:sp>
            <p:nvSpPr>
              <p:cNvPr id="22" name="TextBox 21">
                <a:extLst>
                  <a:ext uri="{FF2B5EF4-FFF2-40B4-BE49-F238E27FC236}">
                    <a16:creationId xmlns:a16="http://schemas.microsoft.com/office/drawing/2014/main" id="{7B4F0BF3-AB1A-FC1C-5B1F-BE83E702DEF1}"/>
                  </a:ext>
                </a:extLst>
              </p:cNvPr>
              <p:cNvSpPr txBox="1">
                <a:spLocks noRot="1" noChangeAspect="1" noMove="1" noResize="1" noEditPoints="1" noAdjustHandles="1" noChangeArrowheads="1" noChangeShapeType="1" noTextEdit="1"/>
              </p:cNvSpPr>
              <p:nvPr/>
            </p:nvSpPr>
            <p:spPr>
              <a:xfrm>
                <a:off x="6223157" y="5055844"/>
                <a:ext cx="1306687" cy="400110"/>
              </a:xfrm>
              <a:prstGeom prst="rect">
                <a:avLst/>
              </a:prstGeom>
              <a:blipFill>
                <a:blip r:embed="rId9"/>
                <a:stretch>
                  <a:fillRect t="-7576" b="-25758"/>
                </a:stretch>
              </a:blipFill>
            </p:spPr>
            <p:txBody>
              <a:bodyPr/>
              <a:lstStyle/>
              <a:p>
                <a:r>
                  <a:rPr lang="en-SE">
                    <a:noFill/>
                  </a:rPr>
                  <a:t> </a:t>
                </a:r>
              </a:p>
            </p:txBody>
          </p:sp>
        </mc:Fallback>
      </mc:AlternateContent>
      <p:cxnSp>
        <p:nvCxnSpPr>
          <p:cNvPr id="23" name="Straight Arrow Connector 22">
            <a:extLst>
              <a:ext uri="{FF2B5EF4-FFF2-40B4-BE49-F238E27FC236}">
                <a16:creationId xmlns:a16="http://schemas.microsoft.com/office/drawing/2014/main" id="{FD893695-700B-5FB2-3800-7F8A8C931DF3}"/>
              </a:ext>
            </a:extLst>
          </p:cNvPr>
          <p:cNvCxnSpPr>
            <a:cxnSpLocks/>
          </p:cNvCxnSpPr>
          <p:nvPr/>
        </p:nvCxnSpPr>
        <p:spPr bwMode="auto">
          <a:xfrm flipV="1">
            <a:off x="7011329" y="4959755"/>
            <a:ext cx="0" cy="591670"/>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00D227-8DC4-A431-5DA6-2A5DE65418D8}"/>
                  </a:ext>
                </a:extLst>
              </p:cNvPr>
              <p:cNvSpPr txBox="1"/>
              <p:nvPr/>
            </p:nvSpPr>
            <p:spPr>
              <a:xfrm>
                <a:off x="7798394" y="4185734"/>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xmlns="">
          <p:sp>
            <p:nvSpPr>
              <p:cNvPr id="25" name="TextBox 24">
                <a:extLst>
                  <a:ext uri="{FF2B5EF4-FFF2-40B4-BE49-F238E27FC236}">
                    <a16:creationId xmlns:a16="http://schemas.microsoft.com/office/drawing/2014/main" id="{B400D227-8DC4-A431-5DA6-2A5DE65418D8}"/>
                  </a:ext>
                </a:extLst>
              </p:cNvPr>
              <p:cNvSpPr txBox="1">
                <a:spLocks noRot="1" noChangeAspect="1" noMove="1" noResize="1" noEditPoints="1" noAdjustHandles="1" noChangeArrowheads="1" noChangeShapeType="1" noTextEdit="1"/>
              </p:cNvSpPr>
              <p:nvPr/>
            </p:nvSpPr>
            <p:spPr>
              <a:xfrm>
                <a:off x="7798394" y="4185734"/>
                <a:ext cx="1948263" cy="707886"/>
              </a:xfrm>
              <a:prstGeom prst="rect">
                <a:avLst/>
              </a:prstGeom>
              <a:blipFill>
                <a:blip r:embed="rId10"/>
                <a:stretch>
                  <a:fillRect l="-3125" t="-5172" r="-10000" b="-1465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ADFCDEC-504C-0CA0-E0DA-A3FCFD331617}"/>
                  </a:ext>
                </a:extLst>
              </p:cNvPr>
              <p:cNvSpPr txBox="1"/>
              <p:nvPr/>
            </p:nvSpPr>
            <p:spPr>
              <a:xfrm>
                <a:off x="4006850" y="3115026"/>
                <a:ext cx="3673666"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(long, unbounded)</a:t>
                </a:r>
              </a:p>
            </p:txBody>
          </p:sp>
        </mc:Choice>
        <mc:Fallback xmlns="">
          <p:sp>
            <p:nvSpPr>
              <p:cNvPr id="27" name="TextBox 26">
                <a:extLst>
                  <a:ext uri="{FF2B5EF4-FFF2-40B4-BE49-F238E27FC236}">
                    <a16:creationId xmlns:a16="http://schemas.microsoft.com/office/drawing/2014/main" id="{6ADFCDEC-504C-0CA0-E0DA-A3FCFD331617}"/>
                  </a:ext>
                </a:extLst>
              </p:cNvPr>
              <p:cNvSpPr txBox="1">
                <a:spLocks noRot="1" noChangeAspect="1" noMove="1" noResize="1" noEditPoints="1" noAdjustHandles="1" noChangeArrowheads="1" noChangeShapeType="1" noTextEdit="1"/>
              </p:cNvSpPr>
              <p:nvPr/>
            </p:nvSpPr>
            <p:spPr>
              <a:xfrm>
                <a:off x="4006850" y="3115026"/>
                <a:ext cx="3673666" cy="369332"/>
              </a:xfrm>
              <a:prstGeom prst="rect">
                <a:avLst/>
              </a:prstGeom>
              <a:blipFill>
                <a:blip r:embed="rId11"/>
                <a:stretch>
                  <a:fillRect l="-1327" t="-9836"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Content Placeholder 2" descr="Rectangle: Click to edit Master text styles&#10;Second level&#10;Third level&#10;Fourth level&#10;Fifth level">
                <a:extLst>
                  <a:ext uri="{FF2B5EF4-FFF2-40B4-BE49-F238E27FC236}">
                    <a16:creationId xmlns:a16="http://schemas.microsoft.com/office/drawing/2014/main" id="{538EF6E1-AAEC-DD71-BD25-B1F271327FDE}"/>
                  </a:ext>
                </a:extLst>
              </p:cNvPr>
              <p:cNvSpPr txBox="1">
                <a:spLocks/>
              </p:cNvSpPr>
              <p:nvPr/>
            </p:nvSpPr>
            <p:spPr bwMode="auto">
              <a:xfrm>
                <a:off x="609599" y="729775"/>
                <a:ext cx="11227117" cy="242147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2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lnSpc>
                    <a:spcPct val="80000"/>
                  </a:lnSpc>
                </a:pPr>
                <a:r>
                  <a:rPr lang="en-US" altLang="zh-CN" sz="2000" dirty="0">
                    <a:solidFill>
                      <a:srgbClr val="000000"/>
                    </a:solidFill>
                    <a:ea typeface="宋体" charset="-122"/>
                  </a:rPr>
                  <a:t>Three tasks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i="1">
                            <a:latin typeface="Cambria Math" panose="02040503050406030204" pitchFamily="18" charset="0"/>
                          </a:rPr>
                        </m:ctrlPr>
                      </m:sSubPr>
                      <m:e>
                        <m:r>
                          <a:rPr lang="en-GB" sz="2000" i="1">
                            <a:latin typeface="Cambria Math" panose="02040503050406030204" pitchFamily="18" charset="0"/>
                          </a:rPr>
                          <m:t>𝜏</m:t>
                        </m:r>
                      </m:e>
                      <m:sub>
                        <m:r>
                          <a:rPr lang="en-GB" sz="2000" b="0" i="1" smtClean="0">
                            <a:latin typeface="Cambria Math" panose="02040503050406030204" pitchFamily="18" charset="0"/>
                          </a:rPr>
                          <m:t>2</m:t>
                        </m:r>
                      </m:sub>
                    </m:sSub>
                    <m:r>
                      <a:rPr lang="en-GB" sz="2000" b="0" i="0" smtClean="0">
                        <a:latin typeface="Cambria Math" panose="02040503050406030204" pitchFamily="18" charset="0"/>
                      </a:rPr>
                      <m:t>, </m:t>
                    </m:r>
                    <m:sSub>
                      <m:sSubPr>
                        <m:ctrlPr>
                          <a:rPr lang="en-GB" sz="2000" i="1">
                            <a:latin typeface="Cambria Math" panose="02040503050406030204" pitchFamily="18" charset="0"/>
                          </a:rPr>
                        </m:ctrlPr>
                      </m:sSubPr>
                      <m:e>
                        <m:r>
                          <a:rPr lang="en-GB" sz="2000" i="1">
                            <a:latin typeface="Cambria Math" panose="02040503050406030204" pitchFamily="18" charset="0"/>
                          </a:rPr>
                          <m:t>𝜏</m:t>
                        </m:r>
                      </m:e>
                      <m:sub>
                        <m:r>
                          <a:rPr lang="en-GB" sz="2000" b="0" i="1" smtClean="0">
                            <a:latin typeface="Cambria Math" panose="02040503050406030204" pitchFamily="18" charset="0"/>
                          </a:rPr>
                          <m:t>3</m:t>
                        </m:r>
                      </m:sub>
                    </m:sSub>
                  </m:oMath>
                </a14:m>
                <a:r>
                  <a:rPr lang="en-US" altLang="zh-CN" sz="2000" dirty="0">
                    <a:solidFill>
                      <a:srgbClr val="000000"/>
                    </a:solidFill>
                    <a:ea typeface="宋体" charset="-122"/>
                  </a:rPr>
                  <a:t> with priority ordering </a:t>
                </a:r>
                <a14:m>
                  <m:oMath xmlns:m="http://schemas.openxmlformats.org/officeDocument/2006/math">
                    <m:sSub>
                      <m:sSubPr>
                        <m:ctrlPr>
                          <a:rPr lang="en-GB" altLang="zh-CN" sz="2000" b="0" i="1" smtClean="0">
                            <a:solidFill>
                              <a:srgbClr val="000000"/>
                            </a:solidFill>
                            <a:latin typeface="Cambria Math" panose="02040503050406030204" pitchFamily="18" charset="0"/>
                            <a:ea typeface="宋体" charset="-122"/>
                          </a:rPr>
                        </m:ctrlPr>
                      </m:sSubPr>
                      <m:e>
                        <m:r>
                          <a:rPr lang="en-GB" altLang="zh-CN" sz="2000" b="0" i="1" smtClean="0">
                            <a:solidFill>
                              <a:srgbClr val="000000"/>
                            </a:solidFill>
                            <a:latin typeface="Cambria Math" panose="02040503050406030204" pitchFamily="18" charset="0"/>
                            <a:ea typeface="宋体" charset="-122"/>
                          </a:rPr>
                          <m:t>𝑃</m:t>
                        </m:r>
                      </m:e>
                      <m:sub>
                        <m:r>
                          <a:rPr lang="en-GB" altLang="zh-CN" sz="2000" b="0" i="1" smtClean="0">
                            <a:solidFill>
                              <a:srgbClr val="000000"/>
                            </a:solidFill>
                            <a:latin typeface="Cambria Math" panose="02040503050406030204" pitchFamily="18" charset="0"/>
                            <a:ea typeface="宋体" charset="-122"/>
                          </a:rPr>
                          <m:t>1</m:t>
                        </m:r>
                      </m:sub>
                    </m:sSub>
                    <m:r>
                      <a:rPr lang="en-GB" altLang="zh-CN" sz="2000" b="0" i="1" smtClean="0">
                        <a:solidFill>
                          <a:srgbClr val="000000"/>
                        </a:solidFill>
                        <a:latin typeface="Cambria Math" panose="02040503050406030204" pitchFamily="18" charset="0"/>
                        <a:ea typeface="宋体" charset="-122"/>
                      </a:rPr>
                      <m:t>&gt;</m:t>
                    </m:r>
                    <m:sSub>
                      <m:sSubPr>
                        <m:ctrlPr>
                          <a:rPr lang="en-GB" altLang="zh-CN" sz="2000" i="1">
                            <a:solidFill>
                              <a:srgbClr val="000000"/>
                            </a:solidFill>
                            <a:latin typeface="Cambria Math" panose="02040503050406030204" pitchFamily="18" charset="0"/>
                            <a:ea typeface="宋体" charset="-122"/>
                          </a:rPr>
                        </m:ctrlPr>
                      </m:sSubPr>
                      <m:e>
                        <m:r>
                          <a:rPr lang="en-GB" altLang="zh-CN" sz="2000" i="1">
                            <a:solidFill>
                              <a:srgbClr val="000000"/>
                            </a:solidFill>
                            <a:latin typeface="Cambria Math" panose="02040503050406030204" pitchFamily="18" charset="0"/>
                            <a:ea typeface="宋体" charset="-122"/>
                          </a:rPr>
                          <m:t>𝑃</m:t>
                        </m:r>
                      </m:e>
                      <m:sub>
                        <m:r>
                          <a:rPr lang="en-GB" altLang="zh-CN" sz="2000" b="0" i="1" smtClean="0">
                            <a:solidFill>
                              <a:srgbClr val="000000"/>
                            </a:solidFill>
                            <a:latin typeface="Cambria Math" panose="02040503050406030204" pitchFamily="18" charset="0"/>
                            <a:ea typeface="宋体" charset="-122"/>
                          </a:rPr>
                          <m:t>2</m:t>
                        </m:r>
                      </m:sub>
                    </m:sSub>
                    <m:r>
                      <a:rPr lang="en-GB" altLang="zh-CN" sz="2000" i="1">
                        <a:solidFill>
                          <a:srgbClr val="000000"/>
                        </a:solidFill>
                        <a:latin typeface="Cambria Math" panose="02040503050406030204" pitchFamily="18" charset="0"/>
                        <a:ea typeface="宋体" charset="-122"/>
                      </a:rPr>
                      <m:t>&gt;</m:t>
                    </m:r>
                    <m:sSub>
                      <m:sSubPr>
                        <m:ctrlPr>
                          <a:rPr lang="en-GB" altLang="zh-CN" sz="2000" i="1">
                            <a:solidFill>
                              <a:srgbClr val="000000"/>
                            </a:solidFill>
                            <a:latin typeface="Cambria Math" panose="02040503050406030204" pitchFamily="18" charset="0"/>
                            <a:ea typeface="宋体" charset="-122"/>
                          </a:rPr>
                        </m:ctrlPr>
                      </m:sSubPr>
                      <m:e>
                        <m:r>
                          <a:rPr lang="en-GB" altLang="zh-CN" sz="2000" i="1">
                            <a:solidFill>
                              <a:srgbClr val="000000"/>
                            </a:solidFill>
                            <a:latin typeface="Cambria Math" panose="02040503050406030204" pitchFamily="18" charset="0"/>
                            <a:ea typeface="宋体" charset="-122"/>
                          </a:rPr>
                          <m:t>𝑃</m:t>
                        </m:r>
                      </m:e>
                      <m:sub>
                        <m:r>
                          <a:rPr lang="en-GB" altLang="zh-CN" sz="2000" b="0" i="1" smtClean="0">
                            <a:solidFill>
                              <a:srgbClr val="000000"/>
                            </a:solidFill>
                            <a:latin typeface="Cambria Math" panose="02040503050406030204" pitchFamily="18" charset="0"/>
                            <a:ea typeface="宋体" charset="-122"/>
                          </a:rPr>
                          <m:t>3</m:t>
                        </m:r>
                      </m:sub>
                    </m:sSub>
                  </m:oMath>
                </a14:m>
                <a:r>
                  <a:rPr lang="en-GB" altLang="zh-CN" sz="2000" dirty="0">
                    <a:solidFill>
                      <a:srgbClr val="000000"/>
                    </a:solidFill>
                    <a:ea typeface="宋体" charset="-122"/>
                  </a:rPr>
                  <a:t>.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𝜏</m:t>
                        </m:r>
                      </m:e>
                      <m:sub>
                        <m:r>
                          <a:rPr lang="en-GB" sz="2000" i="1">
                            <a:latin typeface="Cambria Math" panose="02040503050406030204" pitchFamily="18" charset="0"/>
                          </a:rPr>
                          <m:t>1</m:t>
                        </m:r>
                      </m:sub>
                    </m:sSub>
                    <m:r>
                      <a:rPr lang="en-GB" sz="2000" i="1">
                        <a:latin typeface="Cambria Math" panose="02040503050406030204" pitchFamily="18" charset="0"/>
                      </a:rPr>
                      <m:t>, </m:t>
                    </m:r>
                    <m:sSub>
                      <m:sSubPr>
                        <m:ctrlPr>
                          <a:rPr lang="en-GB" sz="2000" i="1">
                            <a:latin typeface="Cambria Math" panose="02040503050406030204" pitchFamily="18" charset="0"/>
                          </a:rPr>
                        </m:ctrlPr>
                      </m:sSubPr>
                      <m:e>
                        <m:r>
                          <a:rPr lang="en-GB" sz="2000" i="1">
                            <a:latin typeface="Cambria Math" panose="02040503050406030204" pitchFamily="18" charset="0"/>
                          </a:rPr>
                          <m:t>𝜏</m:t>
                        </m:r>
                      </m:e>
                      <m:sub>
                        <m:r>
                          <a:rPr lang="en-GB" sz="2000" i="1">
                            <a:latin typeface="Cambria Math" panose="02040503050406030204" pitchFamily="18" charset="0"/>
                          </a:rPr>
                          <m:t>2</m:t>
                        </m:r>
                      </m:sub>
                    </m:sSub>
                  </m:oMath>
                </a14:m>
                <a:r>
                  <a:rPr lang="en-GB" altLang="zh-CN" sz="2000" dirty="0">
                    <a:solidFill>
                      <a:srgbClr val="000000"/>
                    </a:solidFill>
                    <a:ea typeface="宋体" charset="-122"/>
                  </a:rPr>
                  <a:t> both require semaphore s, and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𝜏</m:t>
                        </m:r>
                      </m:e>
                      <m:sub>
                        <m:r>
                          <a:rPr lang="en-GB" sz="2000" i="1">
                            <a:latin typeface="Cambria Math" panose="02040503050406030204" pitchFamily="18" charset="0"/>
                          </a:rPr>
                          <m:t>3</m:t>
                        </m:r>
                      </m:sub>
                    </m:sSub>
                  </m:oMath>
                </a14:m>
                <a:r>
                  <a:rPr lang="en-GB" altLang="zh-CN" sz="2000" dirty="0">
                    <a:solidFill>
                      <a:srgbClr val="000000"/>
                    </a:solidFill>
                    <a:ea typeface="宋体" charset="-122"/>
                  </a:rPr>
                  <a:t> does not require any semaphore</a:t>
                </a:r>
              </a:p>
              <a:p>
                <a:pPr eaLnBrk="1" hangingPunct="1">
                  <a:lnSpc>
                    <a:spcPct val="80000"/>
                  </a:lnSpc>
                </a:pPr>
                <a:r>
                  <a:rPr lang="en-US" altLang="zh-CN" sz="2200" kern="0" dirty="0">
                    <a:ea typeface="宋体" charset="-122"/>
                  </a:rPr>
                  <a:t>t=1: LP task </a:t>
                </a:r>
                <a14:m>
                  <m:oMath xmlns:m="http://schemas.openxmlformats.org/officeDocument/2006/math">
                    <m:sSub>
                      <m:sSubPr>
                        <m:ctrlPr>
                          <a:rPr lang="en-GB" altLang="zh-CN" sz="2200" i="1" smtClean="0">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3</m:t>
                        </m:r>
                      </m:sub>
                    </m:sSub>
                  </m:oMath>
                </a14:m>
                <a:r>
                  <a:rPr lang="en-US" altLang="zh-CN" sz="2200" kern="0" dirty="0">
                    <a:ea typeface="宋体" charset="-122"/>
                  </a:rPr>
                  <a:t> locks s and enters CS</a:t>
                </a:r>
              </a:p>
              <a:p>
                <a:pPr eaLnBrk="1" hangingPunct="1">
                  <a:lnSpc>
                    <a:spcPct val="80000"/>
                  </a:lnSpc>
                </a:pPr>
                <a:r>
                  <a:rPr lang="en-US" altLang="zh-CN" sz="2200" kern="0" dirty="0">
                    <a:ea typeface="宋体" charset="-122"/>
                  </a:rPr>
                  <a:t>t=2: HP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1</m:t>
                        </m:r>
                      </m:sub>
                    </m:sSub>
                  </m:oMath>
                </a14:m>
                <a:r>
                  <a:rPr lang="en-US" altLang="zh-CN" sz="2200" kern="0" dirty="0">
                    <a:ea typeface="宋体" charset="-122"/>
                  </a:rPr>
                  <a:t> is released and preempts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endParaRPr lang="en-GB" altLang="zh-CN" sz="2200" dirty="0">
                  <a:ea typeface="宋体" charset="-122"/>
                </a:endParaRPr>
              </a:p>
              <a:p>
                <a:pPr eaLnBrk="1" hangingPunct="1">
                  <a:lnSpc>
                    <a:spcPct val="80000"/>
                  </a:lnSpc>
                </a:pPr>
                <a:r>
                  <a:rPr lang="en-US" altLang="zh-CN" sz="2200" kern="0" dirty="0">
                    <a:ea typeface="宋体" charset="-122"/>
                  </a:rPr>
                  <a:t>t=3: HP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1</m:t>
                        </m:r>
                      </m:sub>
                    </m:sSub>
                  </m:oMath>
                </a14:m>
                <a:r>
                  <a:rPr lang="en-US" altLang="zh-CN" sz="2200" kern="0" dirty="0">
                    <a:ea typeface="宋体" charset="-122"/>
                  </a:rPr>
                  <a:t> tries to lock s, but gets blocked by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holding s</a:t>
                </a:r>
              </a:p>
              <a:p>
                <a:pPr eaLnBrk="1" hangingPunct="1">
                  <a:lnSpc>
                    <a:spcPct val="80000"/>
                  </a:lnSpc>
                </a:pPr>
                <a:r>
                  <a:rPr lang="en-US" altLang="zh-CN" sz="2200" kern="0" dirty="0">
                    <a:ea typeface="宋体" charset="-122"/>
                  </a:rPr>
                  <a:t>t=4.2: Medium Priority (MP)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2</m:t>
                        </m:r>
                      </m:sub>
                    </m:sSub>
                  </m:oMath>
                </a14:m>
                <a:r>
                  <a:rPr lang="en-US" altLang="zh-CN" sz="2200" kern="0" dirty="0">
                    <a:ea typeface="宋体" charset="-122"/>
                  </a:rPr>
                  <a:t> is released and preempts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endParaRPr lang="en-US" altLang="zh-CN" sz="2200" kern="0" dirty="0">
                  <a:ea typeface="宋体" charset="-122"/>
                </a:endParaRPr>
              </a:p>
              <a:p>
                <a:pPr eaLnBrk="1" hangingPunct="1">
                  <a:lnSpc>
                    <a:spcPct val="80000"/>
                  </a:lnSpc>
                </a:pPr>
                <a:r>
                  <a:rPr lang="en-US" altLang="zh-CN" sz="2200" kern="0" dirty="0">
                    <a:ea typeface="宋体" charset="-122"/>
                  </a:rPr>
                  <a:t>t=100: MP task </a:t>
                </a:r>
                <a14:m>
                  <m:oMath xmlns:m="http://schemas.openxmlformats.org/officeDocument/2006/math">
                    <m:sSub>
                      <m:sSubPr>
                        <m:ctrlPr>
                          <a:rPr lang="en-GB" altLang="zh-CN" sz="2200" b="0" i="1" smtClean="0">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2</m:t>
                        </m:r>
                      </m:sub>
                    </m:sSub>
                  </m:oMath>
                </a14:m>
                <a:r>
                  <a:rPr lang="en-US" altLang="zh-CN" sz="2200" kern="0" dirty="0">
                    <a:ea typeface="宋体" charset="-122"/>
                  </a:rPr>
                  <a:t> finishes execution after running for its WCET </a:t>
                </a:r>
                <a14:m>
                  <m:oMath xmlns:m="http://schemas.openxmlformats.org/officeDocument/2006/math">
                    <m:sSub>
                      <m:sSubPr>
                        <m:ctrlPr>
                          <a:rPr lang="en-GB" altLang="zh-CN" sz="2200" b="0" i="1" kern="0" smtClean="0">
                            <a:latin typeface="Cambria Math" panose="02040503050406030204" pitchFamily="18" charset="0"/>
                            <a:ea typeface="宋体" charset="-122"/>
                          </a:rPr>
                        </m:ctrlPr>
                      </m:sSubPr>
                      <m:e>
                        <m:r>
                          <a:rPr lang="en-GB" altLang="zh-CN" sz="2200" b="0" i="1" kern="0" smtClean="0">
                            <a:latin typeface="Cambria Math" panose="02040503050406030204" pitchFamily="18" charset="0"/>
                            <a:ea typeface="宋体" charset="-122"/>
                          </a:rPr>
                          <m:t>𝐶</m:t>
                        </m:r>
                      </m:e>
                      <m:sub>
                        <m:r>
                          <a:rPr lang="en-GB" altLang="zh-CN" sz="2200" b="0" i="1" kern="0" smtClean="0">
                            <a:latin typeface="Cambria Math" panose="02040503050406030204" pitchFamily="18" charset="0"/>
                            <a:ea typeface="宋体" charset="-122"/>
                          </a:rPr>
                          <m:t>2</m:t>
                        </m:r>
                      </m:sub>
                    </m:sSub>
                  </m:oMath>
                </a14:m>
                <a:r>
                  <a:rPr lang="en-US" altLang="zh-CN" sz="2200" kern="0" dirty="0">
                    <a:ea typeface="宋体" charset="-122"/>
                  </a:rPr>
                  <a:t>;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resumes execution in CS</a:t>
                </a:r>
              </a:p>
              <a:p>
                <a:pPr eaLnBrk="1" hangingPunct="1">
                  <a:lnSpc>
                    <a:spcPct val="80000"/>
                  </a:lnSpc>
                </a:pPr>
                <a:r>
                  <a:rPr lang="en-US" altLang="zh-CN" sz="2200" kern="0" dirty="0">
                    <a:ea typeface="宋体" charset="-122"/>
                  </a:rPr>
                  <a:t>t=102: LP task </a:t>
                </a:r>
                <a14:m>
                  <m:oMath xmlns:m="http://schemas.openxmlformats.org/officeDocument/2006/math">
                    <m:sSub>
                      <m:sSubPr>
                        <m:ctrlPr>
                          <a:rPr lang="en-GB" altLang="zh-CN" sz="2200" i="1" smtClean="0">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unlocks s; HP task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b="0" i="1" smtClean="0">
                            <a:latin typeface="Cambria Math" panose="02040503050406030204" pitchFamily="18" charset="0"/>
                            <a:ea typeface="宋体" charset="-122"/>
                          </a:rPr>
                          <m:t>1</m:t>
                        </m:r>
                      </m:sub>
                    </m:sSub>
                  </m:oMath>
                </a14:m>
                <a:r>
                  <a:rPr lang="en-US" altLang="zh-CN" sz="2200" kern="0" dirty="0">
                    <a:ea typeface="宋体" charset="-122"/>
                  </a:rPr>
                  <a:t> preempts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i="1">
                            <a:latin typeface="Cambria Math" panose="02040503050406030204" pitchFamily="18" charset="0"/>
                            <a:ea typeface="宋体" charset="-122"/>
                          </a:rPr>
                          <m:t>𝜏</m:t>
                        </m:r>
                      </m:e>
                      <m:sub>
                        <m:r>
                          <a:rPr lang="en-GB" altLang="zh-CN" sz="2200" i="1">
                            <a:latin typeface="Cambria Math" panose="02040503050406030204" pitchFamily="18" charset="0"/>
                            <a:ea typeface="宋体" charset="-122"/>
                          </a:rPr>
                          <m:t>3</m:t>
                        </m:r>
                      </m:sub>
                    </m:sSub>
                  </m:oMath>
                </a14:m>
                <a:r>
                  <a:rPr lang="en-US" altLang="zh-CN" sz="2200" kern="0" dirty="0">
                    <a:ea typeface="宋体" charset="-122"/>
                  </a:rPr>
                  <a:t> and finally locks s, after experiencing a long, unbounded blocking delay </a:t>
                </a:r>
                <a14:m>
                  <m:oMath xmlns:m="http://schemas.openxmlformats.org/officeDocument/2006/math">
                    <m:r>
                      <m:rPr>
                        <m:sty m:val="p"/>
                      </m:rPr>
                      <a:rPr lang="el-GR" altLang="zh-CN" sz="2200" i="0" kern="0" dirty="0" smtClean="0">
                        <a:latin typeface="Cambria Math" panose="02040503050406030204" pitchFamily="18" charset="0"/>
                        <a:ea typeface="宋体" charset="-122"/>
                      </a:rPr>
                      <m:t>Δ</m:t>
                    </m:r>
                  </m:oMath>
                </a14:m>
                <a:r>
                  <a:rPr lang="en-US" altLang="zh-CN" sz="2200" kern="0" dirty="0">
                    <a:ea typeface="宋体" charset="-122"/>
                  </a:rPr>
                  <a:t>, and misses its deadline </a:t>
                </a:r>
                <a14:m>
                  <m:oMath xmlns:m="http://schemas.openxmlformats.org/officeDocument/2006/math">
                    <m:sSub>
                      <m:sSubPr>
                        <m:ctrlPr>
                          <a:rPr lang="en-GB" altLang="zh-CN" sz="2200" i="1">
                            <a:latin typeface="Cambria Math" panose="02040503050406030204" pitchFamily="18" charset="0"/>
                            <a:ea typeface="宋体" charset="-122"/>
                          </a:rPr>
                        </m:ctrlPr>
                      </m:sSubPr>
                      <m:e>
                        <m:r>
                          <a:rPr lang="en-GB" altLang="zh-CN" sz="2200" b="0" i="1" smtClean="0">
                            <a:latin typeface="Cambria Math" panose="02040503050406030204" pitchFamily="18" charset="0"/>
                            <a:ea typeface="宋体" charset="-122"/>
                          </a:rPr>
                          <m:t>𝑑</m:t>
                        </m:r>
                      </m:e>
                      <m:sub>
                        <m:r>
                          <a:rPr lang="en-GB" altLang="zh-CN" sz="2200" i="1">
                            <a:latin typeface="Cambria Math" panose="02040503050406030204" pitchFamily="18" charset="0"/>
                            <a:ea typeface="宋体" charset="-122"/>
                          </a:rPr>
                          <m:t>1</m:t>
                        </m:r>
                      </m:sub>
                    </m:sSub>
                  </m:oMath>
                </a14:m>
                <a:endParaRPr lang="en-US" altLang="zh-CN" sz="2200" kern="0" dirty="0">
                  <a:ea typeface="宋体" charset="-122"/>
                </a:endParaRPr>
              </a:p>
            </p:txBody>
          </p:sp>
        </mc:Choice>
        <mc:Fallback xmlns="">
          <p:sp>
            <p:nvSpPr>
              <p:cNvPr id="30" name="Content Placeholder 2" descr="Rectangle: Click to edit Master text styles&#10;Second level&#10;Third level&#10;Fourth level&#10;Fifth level">
                <a:extLst>
                  <a:ext uri="{FF2B5EF4-FFF2-40B4-BE49-F238E27FC236}">
                    <a16:creationId xmlns:a16="http://schemas.microsoft.com/office/drawing/2014/main" id="{538EF6E1-AAEC-DD71-BD25-B1F271327FDE}"/>
                  </a:ext>
                </a:extLst>
              </p:cNvPr>
              <p:cNvSpPr txBox="1">
                <a:spLocks noRot="1" noChangeAspect="1" noMove="1" noResize="1" noEditPoints="1" noAdjustHandles="1" noChangeArrowheads="1" noChangeShapeType="1" noTextEdit="1"/>
              </p:cNvSpPr>
              <p:nvPr/>
            </p:nvSpPr>
            <p:spPr bwMode="auto">
              <a:xfrm>
                <a:off x="609599" y="729775"/>
                <a:ext cx="11227117" cy="2421474"/>
              </a:xfrm>
              <a:prstGeom prst="rect">
                <a:avLst/>
              </a:prstGeom>
              <a:blipFill>
                <a:blip r:embed="rId12"/>
                <a:stretch>
                  <a:fillRect l="-706" t="-6297" r="-271"/>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F3A6AB3-2477-9CE6-A8BA-F09CAD60BA30}"/>
                  </a:ext>
                </a:extLst>
              </p:cNvPr>
              <p:cNvSpPr txBox="1"/>
              <p:nvPr/>
            </p:nvSpPr>
            <p:spPr>
              <a:xfrm>
                <a:off x="5063919" y="4417403"/>
                <a:ext cx="1682489" cy="369332"/>
              </a:xfrm>
              <a:prstGeom prst="rect">
                <a:avLst/>
              </a:prstGeom>
              <a:noFill/>
            </p:spPr>
            <p:txBody>
              <a:bodyPr wrap="square" rtlCol="0">
                <a:spAutoFit/>
              </a:bodyPr>
              <a:lstStyle/>
              <a:p>
                <a:r>
                  <a:rPr kumimoji="0" lang="en-GB" sz="1800" b="0" i="0" u="none" strike="noStrike" kern="0" cap="none" spc="-10" normalizeH="0" baseline="0" noProof="0" dirty="0">
                    <a:ln>
                      <a:noFill/>
                    </a:ln>
                    <a:effectLst/>
                    <a:uLnTx/>
                    <a:uFillTx/>
                    <a:latin typeface="Times New Roman"/>
                    <a:ea typeface="+mn-ea"/>
                    <a:cs typeface="Times New Roman"/>
                  </a:rPr>
                  <a:t>WCET</a:t>
                </a:r>
                <a:r>
                  <a:rPr kumimoji="0" lang="en-GB" sz="1800" b="0" i="0" u="none" strike="noStrike" kern="0" cap="none" spc="-10" normalizeH="0" noProof="0" dirty="0">
                    <a:ln>
                      <a:noFill/>
                    </a:ln>
                    <a:effectLst/>
                    <a:uLnTx/>
                    <a:uFillTx/>
                    <a:latin typeface="Times New Roman"/>
                    <a:ea typeface="+mn-ea"/>
                    <a:cs typeface="Times New Roman"/>
                  </a:rPr>
                  <a:t> </a:t>
                </a:r>
                <a14:m>
                  <m:oMath xmlns:m="http://schemas.openxmlformats.org/officeDocument/2006/math">
                    <m:sSub>
                      <m:sSubPr>
                        <m:ctrlPr>
                          <a:rPr kumimoji="0" lang="en-GB" sz="1800" b="0" i="1" u="none" strike="noStrike" kern="0" cap="none" spc="-10" normalizeH="0" noProof="0" dirty="0" smtClean="0">
                            <a:ln>
                              <a:noFill/>
                            </a:ln>
                            <a:effectLst/>
                            <a:uLnTx/>
                            <a:uFillTx/>
                            <a:latin typeface="Cambria Math" panose="02040503050406030204" pitchFamily="18" charset="0"/>
                            <a:ea typeface="+mn-ea"/>
                            <a:cs typeface="Times New Roman"/>
                          </a:rPr>
                        </m:ctrlPr>
                      </m:sSubPr>
                      <m:e>
                        <m:r>
                          <a:rPr kumimoji="0" lang="en-GB" sz="1800" b="0" i="1" u="none" strike="noStrike" kern="0" cap="none" spc="-10" normalizeH="0" noProof="0" dirty="0" smtClean="0">
                            <a:ln>
                              <a:noFill/>
                            </a:ln>
                            <a:effectLst/>
                            <a:uLnTx/>
                            <a:uFillTx/>
                            <a:latin typeface="Cambria Math" panose="02040503050406030204" pitchFamily="18" charset="0"/>
                            <a:ea typeface="+mn-ea"/>
                            <a:cs typeface="Times New Roman"/>
                          </a:rPr>
                          <m:t>𝐶</m:t>
                        </m:r>
                      </m:e>
                      <m:sub>
                        <m:r>
                          <a:rPr kumimoji="0" lang="en-GB" sz="1800" b="0" i="1" u="none" strike="noStrike" kern="0" cap="none" spc="-10" normalizeH="0" noProof="0" dirty="0" smtClean="0">
                            <a:ln>
                              <a:noFill/>
                            </a:ln>
                            <a:effectLst/>
                            <a:uLnTx/>
                            <a:uFillTx/>
                            <a:latin typeface="Cambria Math" panose="02040503050406030204" pitchFamily="18" charset="0"/>
                            <a:ea typeface="+mn-ea"/>
                            <a:cs typeface="Times New Roman"/>
                          </a:rPr>
                          <m:t>2</m:t>
                        </m:r>
                      </m:sub>
                    </m:sSub>
                  </m:oMath>
                </a14:m>
                <a:r>
                  <a:rPr kumimoji="0" lang="en-GB" sz="1800" b="0" i="0" u="none" strike="noStrike" kern="0" cap="none" spc="-10" normalizeH="0" noProof="0" dirty="0">
                    <a:ln>
                      <a:noFill/>
                    </a:ln>
                    <a:effectLst/>
                    <a:uLnTx/>
                    <a:uFillTx/>
                    <a:latin typeface="Times New Roman"/>
                    <a:ea typeface="+mn-ea"/>
                    <a:cs typeface="Times New Roman"/>
                  </a:rPr>
                  <a:t> of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endParaRPr kumimoji="0" lang="en-GB" sz="1800" b="0" i="0" u="none" strike="noStrike" kern="0" cap="none" spc="-10" normalizeH="0" baseline="0" noProof="0" dirty="0">
                  <a:ln>
                    <a:noFill/>
                  </a:ln>
                  <a:effectLst/>
                  <a:uLnTx/>
                  <a:uFillTx/>
                  <a:latin typeface="Times New Roman"/>
                  <a:ea typeface="+mn-ea"/>
                  <a:cs typeface="Times New Roman"/>
                </a:endParaRPr>
              </a:p>
            </p:txBody>
          </p:sp>
        </mc:Choice>
        <mc:Fallback xmlns="">
          <p:sp>
            <p:nvSpPr>
              <p:cNvPr id="35" name="TextBox 34">
                <a:extLst>
                  <a:ext uri="{FF2B5EF4-FFF2-40B4-BE49-F238E27FC236}">
                    <a16:creationId xmlns:a16="http://schemas.microsoft.com/office/drawing/2014/main" id="{BF3A6AB3-2477-9CE6-A8BA-F09CAD60BA30}"/>
                  </a:ext>
                </a:extLst>
              </p:cNvPr>
              <p:cNvSpPr txBox="1">
                <a:spLocks noRot="1" noChangeAspect="1" noMove="1" noResize="1" noEditPoints="1" noAdjustHandles="1" noChangeArrowheads="1" noChangeShapeType="1" noTextEdit="1"/>
              </p:cNvSpPr>
              <p:nvPr/>
            </p:nvSpPr>
            <p:spPr>
              <a:xfrm>
                <a:off x="5063919" y="4417403"/>
                <a:ext cx="1682489" cy="369332"/>
              </a:xfrm>
              <a:prstGeom prst="rect">
                <a:avLst/>
              </a:prstGeom>
              <a:blipFill>
                <a:blip r:embed="rId13"/>
                <a:stretch>
                  <a:fillRect l="-3261"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12B7B8FB-4E28-F8BC-34C7-EFAE3B154AFF}"/>
              </a:ext>
            </a:extLst>
          </p:cNvPr>
          <p:cNvCxnSpPr>
            <a:cxnSpLocks/>
          </p:cNvCxnSpPr>
          <p:nvPr/>
        </p:nvCxnSpPr>
        <p:spPr bwMode="auto">
          <a:xfrm>
            <a:off x="5087945" y="3817250"/>
            <a:ext cx="0" cy="371475"/>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6DA1E0-E8AE-02C1-EE23-8FA794105CE5}"/>
                  </a:ext>
                </a:extLst>
              </p:cNvPr>
              <p:cNvSpPr txBox="1"/>
              <p:nvPr/>
            </p:nvSpPr>
            <p:spPr>
              <a:xfrm>
                <a:off x="5060407" y="3774094"/>
                <a:ext cx="436185" cy="369332"/>
              </a:xfrm>
              <a:prstGeom prst="rect">
                <a:avLst/>
              </a:prstGeom>
              <a:no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1</m:t>
                          </m:r>
                        </m:sub>
                      </m:sSub>
                    </m:oMath>
                  </m:oMathPara>
                </a14:m>
                <a:endParaRPr kumimoji="0" lang="en-GB" sz="1800" b="0" i="0" u="none" strike="noStrike" kern="0" cap="none" spc="-10" normalizeH="0" baseline="0" noProof="0" dirty="0">
                  <a:ln>
                    <a:noFill/>
                  </a:ln>
                  <a:solidFill>
                    <a:srgbClr val="FF0000"/>
                  </a:solidFill>
                  <a:effectLst/>
                  <a:uLnTx/>
                  <a:uFillTx/>
                  <a:latin typeface="Times New Roman"/>
                  <a:ea typeface="+mn-ea"/>
                  <a:cs typeface="Times New Roman"/>
                </a:endParaRPr>
              </a:p>
            </p:txBody>
          </p:sp>
        </mc:Choice>
        <mc:Fallback xmlns="">
          <p:sp>
            <p:nvSpPr>
              <p:cNvPr id="41" name="TextBox 40">
                <a:extLst>
                  <a:ext uri="{FF2B5EF4-FFF2-40B4-BE49-F238E27FC236}">
                    <a16:creationId xmlns:a16="http://schemas.microsoft.com/office/drawing/2014/main" id="{A66DA1E0-E8AE-02C1-EE23-8FA794105CE5}"/>
                  </a:ext>
                </a:extLst>
              </p:cNvPr>
              <p:cNvSpPr txBox="1">
                <a:spLocks noRot="1" noChangeAspect="1" noMove="1" noResize="1" noEditPoints="1" noAdjustHandles="1" noChangeArrowheads="1" noChangeShapeType="1" noTextEdit="1"/>
              </p:cNvSpPr>
              <p:nvPr/>
            </p:nvSpPr>
            <p:spPr>
              <a:xfrm>
                <a:off x="5060407" y="3774094"/>
                <a:ext cx="436185" cy="369332"/>
              </a:xfrm>
              <a:prstGeom prst="rect">
                <a:avLst/>
              </a:prstGeom>
              <a:blipFill>
                <a:blip r:embed="rId14"/>
                <a:stretch>
                  <a:fillRect/>
                </a:stretch>
              </a:blipFill>
              <a:ln>
                <a:solidFill>
                  <a:schemeClr val="bg1"/>
                </a:solidFill>
              </a:ln>
            </p:spPr>
            <p:txBody>
              <a:bodyPr/>
              <a:lstStyle/>
              <a:p>
                <a:r>
                  <a:rPr lang="en-SE">
                    <a:noFill/>
                  </a:rPr>
                  <a:t> </a:t>
                </a:r>
              </a:p>
            </p:txBody>
          </p:sp>
        </mc:Fallback>
      </mc:AlternateContent>
      <p:sp>
        <p:nvSpPr>
          <p:cNvPr id="42" name="Rectangle 41">
            <a:extLst>
              <a:ext uri="{FF2B5EF4-FFF2-40B4-BE49-F238E27FC236}">
                <a16:creationId xmlns:a16="http://schemas.microsoft.com/office/drawing/2014/main" id="{8859ADF1-E019-539E-D020-DD454B058B4A}"/>
              </a:ext>
            </a:extLst>
          </p:cNvPr>
          <p:cNvSpPr/>
          <p:nvPr/>
        </p:nvSpPr>
        <p:spPr bwMode="auto">
          <a:xfrm>
            <a:off x="9921783" y="4600720"/>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43" name="Rectangle 42">
            <a:extLst>
              <a:ext uri="{FF2B5EF4-FFF2-40B4-BE49-F238E27FC236}">
                <a16:creationId xmlns:a16="http://schemas.microsoft.com/office/drawing/2014/main" id="{4EA799FE-E91E-ABA0-9836-962C9D5635E6}"/>
              </a:ext>
            </a:extLst>
          </p:cNvPr>
          <p:cNvSpPr/>
          <p:nvPr/>
        </p:nvSpPr>
        <p:spPr bwMode="auto">
          <a:xfrm>
            <a:off x="10142537" y="5396145"/>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44" name="Rectangle 43">
            <a:extLst>
              <a:ext uri="{FF2B5EF4-FFF2-40B4-BE49-F238E27FC236}">
                <a16:creationId xmlns:a16="http://schemas.microsoft.com/office/drawing/2014/main" id="{734F79BB-1312-8233-FECA-9692B6918128}"/>
              </a:ext>
            </a:extLst>
          </p:cNvPr>
          <p:cNvSpPr/>
          <p:nvPr/>
        </p:nvSpPr>
        <p:spPr bwMode="auto">
          <a:xfrm>
            <a:off x="8937990" y="3568601"/>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46" name="object 139">
            <a:extLst>
              <a:ext uri="{FF2B5EF4-FFF2-40B4-BE49-F238E27FC236}">
                <a16:creationId xmlns:a16="http://schemas.microsoft.com/office/drawing/2014/main" id="{71EC5F66-BDEF-B6EF-D3DE-EEC72F6113B5}"/>
              </a:ext>
            </a:extLst>
          </p:cNvPr>
          <p:cNvSpPr txBox="1"/>
          <p:nvPr/>
        </p:nvSpPr>
        <p:spPr>
          <a:xfrm>
            <a:off x="1627810" y="3863754"/>
            <a:ext cx="967130" cy="312906"/>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a:t>
            </a:r>
            <a:r>
              <a:rPr lang="en-GB" spc="-10" dirty="0">
                <a:latin typeface="Times New Roman"/>
                <a:cs typeface="Times New Roman"/>
              </a:rPr>
              <a:t>ty</a:t>
            </a:r>
            <a:endParaRPr sz="2400" baseline="-22222" dirty="0">
              <a:latin typeface="Times New Roman"/>
              <a:cs typeface="Times New Roman"/>
            </a:endParaRPr>
          </a:p>
        </p:txBody>
      </p:sp>
      <p:cxnSp>
        <p:nvCxnSpPr>
          <p:cNvPr id="47" name="Straight Arrow Connector 46">
            <a:extLst>
              <a:ext uri="{FF2B5EF4-FFF2-40B4-BE49-F238E27FC236}">
                <a16:creationId xmlns:a16="http://schemas.microsoft.com/office/drawing/2014/main" id="{8C6D3903-424E-827D-F788-8DCAAE5AFD03}"/>
              </a:ext>
            </a:extLst>
          </p:cNvPr>
          <p:cNvCxnSpPr>
            <a:cxnSpLocks/>
          </p:cNvCxnSpPr>
          <p:nvPr/>
        </p:nvCxnSpPr>
        <p:spPr bwMode="auto">
          <a:xfrm flipV="1">
            <a:off x="1987639" y="4158108"/>
            <a:ext cx="22863" cy="1676586"/>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 name="Straight Arrow Connector 2">
            <a:extLst>
              <a:ext uri="{FF2B5EF4-FFF2-40B4-BE49-F238E27FC236}">
                <a16:creationId xmlns:a16="http://schemas.microsoft.com/office/drawing/2014/main" id="{59730B70-5D27-D6FE-7647-A2FAA4DC5A3F}"/>
              </a:ext>
            </a:extLst>
          </p:cNvPr>
          <p:cNvCxnSpPr>
            <a:cxnSpLocks/>
          </p:cNvCxnSpPr>
          <p:nvPr/>
        </p:nvCxnSpPr>
        <p:spPr bwMode="auto">
          <a:xfrm>
            <a:off x="4637151" y="4598577"/>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44CF8F98-267D-7D59-63DB-08E07975671F}"/>
              </a:ext>
            </a:extLst>
          </p:cNvPr>
          <p:cNvCxnSpPr>
            <a:cxnSpLocks/>
          </p:cNvCxnSpPr>
          <p:nvPr/>
        </p:nvCxnSpPr>
        <p:spPr bwMode="auto">
          <a:xfrm>
            <a:off x="3582511" y="3788516"/>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DF50557A-32E9-D649-4DFB-E18A580493FD}"/>
              </a:ext>
            </a:extLst>
          </p:cNvPr>
          <p:cNvCxnSpPr>
            <a:cxnSpLocks/>
          </p:cNvCxnSpPr>
          <p:nvPr/>
        </p:nvCxnSpPr>
        <p:spPr bwMode="auto">
          <a:xfrm>
            <a:off x="2744787" y="5386958"/>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0167107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0F24-5680-9088-7241-30B2F96EC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55909-8A11-DD08-FD04-087864846D3E}"/>
              </a:ext>
            </a:extLst>
          </p:cNvPr>
          <p:cNvSpPr>
            <a:spLocks noGrp="1"/>
          </p:cNvSpPr>
          <p:nvPr>
            <p:ph type="title"/>
          </p:nvPr>
        </p:nvSpPr>
        <p:spPr/>
        <p:txBody>
          <a:bodyPr/>
          <a:lstStyle/>
          <a:p>
            <a:r>
              <a:rPr lang="en-GB" dirty="0"/>
              <a:t>Priority Inversion II</a:t>
            </a:r>
            <a:endParaRPr lang="en-SE" dirty="0"/>
          </a:p>
        </p:txBody>
      </p:sp>
      <p:sp>
        <p:nvSpPr>
          <p:cNvPr id="79" name="object 3">
            <a:extLst>
              <a:ext uri="{FF2B5EF4-FFF2-40B4-BE49-F238E27FC236}">
                <a16:creationId xmlns:a16="http://schemas.microsoft.com/office/drawing/2014/main" id="{C1BAC6CC-4351-D91E-9FFD-75E42EE53D8D}"/>
              </a:ext>
            </a:extLst>
          </p:cNvPr>
          <p:cNvSpPr/>
          <p:nvPr/>
        </p:nvSpPr>
        <p:spPr>
          <a:xfrm>
            <a:off x="8704326" y="3952494"/>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4">
            <a:extLst>
              <a:ext uri="{FF2B5EF4-FFF2-40B4-BE49-F238E27FC236}">
                <a16:creationId xmlns:a16="http://schemas.microsoft.com/office/drawing/2014/main" id="{5A38726E-0BA7-1449-B7E6-F8A225AA5642}"/>
              </a:ext>
            </a:extLst>
          </p:cNvPr>
          <p:cNvSpPr/>
          <p:nvPr/>
        </p:nvSpPr>
        <p:spPr>
          <a:xfrm>
            <a:off x="8704326" y="3952494"/>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object 5">
            <a:extLst>
              <a:ext uri="{FF2B5EF4-FFF2-40B4-BE49-F238E27FC236}">
                <a16:creationId xmlns:a16="http://schemas.microsoft.com/office/drawing/2014/main" id="{7F498C0A-7106-77A9-33F4-2AE717D7FE4B}"/>
              </a:ext>
            </a:extLst>
          </p:cNvPr>
          <p:cNvSpPr/>
          <p:nvPr/>
        </p:nvSpPr>
        <p:spPr>
          <a:xfrm>
            <a:off x="2743200" y="3820795"/>
            <a:ext cx="7663180" cy="371475"/>
          </a:xfrm>
          <a:custGeom>
            <a:avLst/>
            <a:gdLst/>
            <a:ahLst/>
            <a:cxnLst/>
            <a:rect l="l" t="t" r="r" b="b"/>
            <a:pathLst>
              <a:path w="7663180" h="371475">
                <a:moveTo>
                  <a:pt x="0" y="366649"/>
                </a:moveTo>
                <a:lnTo>
                  <a:pt x="7662926" y="366649"/>
                </a:lnTo>
              </a:path>
              <a:path w="7663180" h="371475">
                <a:moveTo>
                  <a:pt x="6378575" y="4699"/>
                </a:moveTo>
                <a:lnTo>
                  <a:pt x="6380226" y="371475"/>
                </a:lnTo>
              </a:path>
              <a:path w="7663180" h="371475">
                <a:moveTo>
                  <a:pt x="854075" y="0"/>
                </a:moveTo>
                <a:lnTo>
                  <a:pt x="855726" y="366649"/>
                </a:lnTo>
              </a:path>
            </a:pathLst>
          </a:custGeom>
          <a:ln w="12700">
            <a:solidFill>
              <a:srgbClr val="000000"/>
            </a:solidFill>
            <a:headEnd type="arrow" w="med" len="med"/>
            <a:tailEnd type="none" w="med" len="med"/>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6">
            <a:extLst>
              <a:ext uri="{FF2B5EF4-FFF2-40B4-BE49-F238E27FC236}">
                <a16:creationId xmlns:a16="http://schemas.microsoft.com/office/drawing/2014/main" id="{DB37CE06-F173-FC7B-711C-184AC9884916}"/>
              </a:ext>
            </a:extLst>
          </p:cNvPr>
          <p:cNvSpPr/>
          <p:nvPr/>
        </p:nvSpPr>
        <p:spPr>
          <a:xfrm>
            <a:off x="7853426" y="3952494"/>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object 7">
            <a:extLst>
              <a:ext uri="{FF2B5EF4-FFF2-40B4-BE49-F238E27FC236}">
                <a16:creationId xmlns:a16="http://schemas.microsoft.com/office/drawing/2014/main" id="{B90E0565-2162-21D7-504A-02F3C6396789}"/>
              </a:ext>
            </a:extLst>
          </p:cNvPr>
          <p:cNvSpPr/>
          <p:nvPr/>
        </p:nvSpPr>
        <p:spPr>
          <a:xfrm>
            <a:off x="7853426" y="3952494"/>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
            <a:extLst>
              <a:ext uri="{FF2B5EF4-FFF2-40B4-BE49-F238E27FC236}">
                <a16:creationId xmlns:a16="http://schemas.microsoft.com/office/drawing/2014/main" id="{4B66DB43-2620-9C91-E00B-A06C025E184C}"/>
              </a:ext>
            </a:extLst>
          </p:cNvPr>
          <p:cNvSpPr/>
          <p:nvPr/>
        </p:nvSpPr>
        <p:spPr>
          <a:xfrm>
            <a:off x="3595750" y="395414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9">
            <a:extLst>
              <a:ext uri="{FF2B5EF4-FFF2-40B4-BE49-F238E27FC236}">
                <a16:creationId xmlns:a16="http://schemas.microsoft.com/office/drawing/2014/main" id="{1DB8FD3E-E5B9-851D-C865-FAD4B4B26428}"/>
              </a:ext>
            </a:extLst>
          </p:cNvPr>
          <p:cNvSpPr/>
          <p:nvPr/>
        </p:nvSpPr>
        <p:spPr>
          <a:xfrm>
            <a:off x="3595750" y="395414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10">
            <a:extLst>
              <a:ext uri="{FF2B5EF4-FFF2-40B4-BE49-F238E27FC236}">
                <a16:creationId xmlns:a16="http://schemas.microsoft.com/office/drawing/2014/main" id="{A0ED40D3-8CF4-3B25-2585-E3B31F00A2DE}"/>
              </a:ext>
            </a:extLst>
          </p:cNvPr>
          <p:cNvSpPr/>
          <p:nvPr/>
        </p:nvSpPr>
        <p:spPr>
          <a:xfrm>
            <a:off x="4006850" y="3455889"/>
            <a:ext cx="3824604" cy="411261"/>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98" name="object 23">
            <a:extLst>
              <a:ext uri="{FF2B5EF4-FFF2-40B4-BE49-F238E27FC236}">
                <a16:creationId xmlns:a16="http://schemas.microsoft.com/office/drawing/2014/main" id="{E8314724-F46D-D8F4-35DC-5912FEAFFBBC}"/>
              </a:ext>
            </a:extLst>
          </p:cNvPr>
          <p:cNvGrpSpPr/>
          <p:nvPr/>
        </p:nvGrpSpPr>
        <p:grpSpPr>
          <a:xfrm>
            <a:off x="2738437" y="5374894"/>
            <a:ext cx="7666355" cy="395605"/>
            <a:chOff x="801687" y="4632325"/>
            <a:chExt cx="7666355" cy="395605"/>
          </a:xfrm>
        </p:grpSpPr>
        <p:sp>
          <p:nvSpPr>
            <p:cNvPr id="99" name="object 24">
              <a:extLst>
                <a:ext uri="{FF2B5EF4-FFF2-40B4-BE49-F238E27FC236}">
                  <a16:creationId xmlns:a16="http://schemas.microsoft.com/office/drawing/2014/main" id="{6B8EA0FC-8D6B-F442-6CD3-1BD4B5246681}"/>
                </a:ext>
              </a:extLst>
            </p:cNvPr>
            <p:cNvSpPr/>
            <p:nvPr/>
          </p:nvSpPr>
          <p:spPr>
            <a:xfrm>
              <a:off x="801687" y="4632325"/>
              <a:ext cx="7666355" cy="395605"/>
            </a:xfrm>
            <a:custGeom>
              <a:avLst/>
              <a:gdLst/>
              <a:ahLst/>
              <a:cxnLst/>
              <a:rect l="l" t="t" r="r" b="b"/>
              <a:pathLst>
                <a:path w="7666355" h="395604">
                  <a:moveTo>
                    <a:pt x="0" y="393700"/>
                  </a:moveTo>
                  <a:lnTo>
                    <a:pt x="7662862" y="393700"/>
                  </a:lnTo>
                </a:path>
                <a:path w="7666355" h="395604">
                  <a:moveTo>
                    <a:pt x="0" y="0"/>
                  </a:moveTo>
                  <a:lnTo>
                    <a:pt x="0" y="395224"/>
                  </a:lnTo>
                </a:path>
                <a:path w="7666355" h="395604">
                  <a:moveTo>
                    <a:pt x="7664513" y="28575"/>
                  </a:moveTo>
                  <a:lnTo>
                    <a:pt x="7666037" y="395224"/>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25">
              <a:extLst>
                <a:ext uri="{FF2B5EF4-FFF2-40B4-BE49-F238E27FC236}">
                  <a16:creationId xmlns:a16="http://schemas.microsoft.com/office/drawing/2014/main" id="{E89E2B13-8855-CDB1-2085-78DB2B4E7988}"/>
                </a:ext>
              </a:extLst>
            </p:cNvPr>
            <p:cNvSpPr/>
            <p:nvPr/>
          </p:nvSpPr>
          <p:spPr>
            <a:xfrm>
              <a:off x="1227137"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26">
              <a:extLst>
                <a:ext uri="{FF2B5EF4-FFF2-40B4-BE49-F238E27FC236}">
                  <a16:creationId xmlns:a16="http://schemas.microsoft.com/office/drawing/2014/main" id="{63D65ED8-3238-6FEB-D456-61E64AD80A16}"/>
                </a:ext>
              </a:extLst>
            </p:cNvPr>
            <p:cNvSpPr/>
            <p:nvPr/>
          </p:nvSpPr>
          <p:spPr>
            <a:xfrm>
              <a:off x="1227137"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object 27">
              <a:extLst>
                <a:ext uri="{FF2B5EF4-FFF2-40B4-BE49-F238E27FC236}">
                  <a16:creationId xmlns:a16="http://schemas.microsoft.com/office/drawing/2014/main" id="{04F5913F-1306-4154-10B7-31376D230FC0}"/>
                </a:ext>
              </a:extLst>
            </p:cNvPr>
            <p:cNvSpPr/>
            <p:nvPr/>
          </p:nvSpPr>
          <p:spPr>
            <a:xfrm>
              <a:off x="808037" y="4789551"/>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object 28">
              <a:extLst>
                <a:ext uri="{FF2B5EF4-FFF2-40B4-BE49-F238E27FC236}">
                  <a16:creationId xmlns:a16="http://schemas.microsoft.com/office/drawing/2014/main" id="{935F3F45-F76C-307D-CADD-9011BC55775F}"/>
                </a:ext>
              </a:extLst>
            </p:cNvPr>
            <p:cNvSpPr/>
            <p:nvPr/>
          </p:nvSpPr>
          <p:spPr>
            <a:xfrm>
              <a:off x="808037" y="4789551"/>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object 31">
              <a:extLst>
                <a:ext uri="{FF2B5EF4-FFF2-40B4-BE49-F238E27FC236}">
                  <a16:creationId xmlns:a16="http://schemas.microsoft.com/office/drawing/2014/main" id="{854B1F4D-75AB-DA96-FD47-4DB02D853AC5}"/>
                </a:ext>
              </a:extLst>
            </p:cNvPr>
            <p:cNvSpPr/>
            <p:nvPr/>
          </p:nvSpPr>
          <p:spPr>
            <a:xfrm>
              <a:off x="7186676" y="4791075"/>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object 32">
              <a:extLst>
                <a:ext uri="{FF2B5EF4-FFF2-40B4-BE49-F238E27FC236}">
                  <a16:creationId xmlns:a16="http://schemas.microsoft.com/office/drawing/2014/main" id="{40D86692-0F8A-BA17-645C-918EE6C170A9}"/>
                </a:ext>
              </a:extLst>
            </p:cNvPr>
            <p:cNvSpPr/>
            <p:nvPr/>
          </p:nvSpPr>
          <p:spPr>
            <a:xfrm>
              <a:off x="7186676" y="4791075"/>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1" name="object 36">
            <a:extLst>
              <a:ext uri="{FF2B5EF4-FFF2-40B4-BE49-F238E27FC236}">
                <a16:creationId xmlns:a16="http://schemas.microsoft.com/office/drawing/2014/main" id="{958FCD17-1E8D-1440-A1B3-332372E0DB22}"/>
              </a:ext>
            </a:extLst>
          </p:cNvPr>
          <p:cNvSpPr/>
          <p:nvPr/>
        </p:nvSpPr>
        <p:spPr>
          <a:xfrm>
            <a:off x="2743200" y="4591321"/>
            <a:ext cx="7663180" cy="387350"/>
          </a:xfrm>
          <a:custGeom>
            <a:avLst/>
            <a:gdLst/>
            <a:ahLst/>
            <a:cxnLst/>
            <a:rect l="l" t="t" r="r" b="b"/>
            <a:pathLst>
              <a:path w="7663180" h="387350">
                <a:moveTo>
                  <a:pt x="0" y="387350"/>
                </a:moveTo>
                <a:lnTo>
                  <a:pt x="7662862" y="3873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object 37">
            <a:extLst>
              <a:ext uri="{FF2B5EF4-FFF2-40B4-BE49-F238E27FC236}">
                <a16:creationId xmlns:a16="http://schemas.microsoft.com/office/drawing/2014/main" id="{EB19DEE4-EFCF-3BBB-523B-E605386F8E3D}"/>
              </a:ext>
            </a:extLst>
          </p:cNvPr>
          <p:cNvSpPr/>
          <p:nvPr/>
        </p:nvSpPr>
        <p:spPr>
          <a:xfrm>
            <a:off x="4026756" y="4738306"/>
            <a:ext cx="2364105" cy="240029"/>
          </a:xfrm>
          <a:custGeom>
            <a:avLst/>
            <a:gdLst/>
            <a:ahLst/>
            <a:cxnLst/>
            <a:rect l="l" t="t" r="r" b="b"/>
            <a:pathLst>
              <a:path w="2364104" h="240029">
                <a:moveTo>
                  <a:pt x="2363724" y="0"/>
                </a:moveTo>
                <a:lnTo>
                  <a:pt x="0" y="0"/>
                </a:lnTo>
                <a:lnTo>
                  <a:pt x="0" y="239712"/>
                </a:lnTo>
                <a:lnTo>
                  <a:pt x="2363724" y="239712"/>
                </a:lnTo>
                <a:lnTo>
                  <a:pt x="2363724"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object 38">
            <a:extLst>
              <a:ext uri="{FF2B5EF4-FFF2-40B4-BE49-F238E27FC236}">
                <a16:creationId xmlns:a16="http://schemas.microsoft.com/office/drawing/2014/main" id="{98008159-2203-2D8E-3868-2B2F09BF5B29}"/>
              </a:ext>
            </a:extLst>
          </p:cNvPr>
          <p:cNvSpPr/>
          <p:nvPr/>
        </p:nvSpPr>
        <p:spPr>
          <a:xfrm>
            <a:off x="4024851" y="4738306"/>
            <a:ext cx="2364105" cy="240029"/>
          </a:xfrm>
          <a:custGeom>
            <a:avLst/>
            <a:gdLst/>
            <a:ahLst/>
            <a:cxnLst/>
            <a:rect l="l" t="t" r="r" b="b"/>
            <a:pathLst>
              <a:path w="2364104" h="240029">
                <a:moveTo>
                  <a:pt x="0" y="239712"/>
                </a:moveTo>
                <a:lnTo>
                  <a:pt x="2363724" y="239712"/>
                </a:lnTo>
                <a:lnTo>
                  <a:pt x="2363724"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cxnSp>
        <p:nvCxnSpPr>
          <p:cNvPr id="4" name="Straight Arrow Connector 3">
            <a:extLst>
              <a:ext uri="{FF2B5EF4-FFF2-40B4-BE49-F238E27FC236}">
                <a16:creationId xmlns:a16="http://schemas.microsoft.com/office/drawing/2014/main" id="{DB023BBE-D68E-F224-87A0-AC6B727BBA07}"/>
              </a:ext>
            </a:extLst>
          </p:cNvPr>
          <p:cNvCxnSpPr>
            <a:cxnSpLocks/>
          </p:cNvCxnSpPr>
          <p:nvPr/>
        </p:nvCxnSpPr>
        <p:spPr bwMode="auto">
          <a:xfrm flipV="1">
            <a:off x="3585356" y="4184269"/>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17D2F7-5898-57CE-7E15-07E830AB2269}"/>
                  </a:ext>
                </a:extLst>
              </p:cNvPr>
              <p:cNvSpPr txBox="1"/>
              <p:nvPr/>
            </p:nvSpPr>
            <p:spPr>
              <a:xfrm>
                <a:off x="1983485" y="4185653"/>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5" name="TextBox 4">
                <a:extLst>
                  <a:ext uri="{FF2B5EF4-FFF2-40B4-BE49-F238E27FC236}">
                    <a16:creationId xmlns:a16="http://schemas.microsoft.com/office/drawing/2014/main" id="{C417D2F7-5898-57CE-7E15-07E830AB2269}"/>
                  </a:ext>
                </a:extLst>
              </p:cNvPr>
              <p:cNvSpPr txBox="1">
                <a:spLocks noRot="1" noChangeAspect="1" noMove="1" noResize="1" noEditPoints="1" noAdjustHandles="1" noChangeArrowheads="1" noChangeShapeType="1" noTextEdit="1"/>
              </p:cNvSpPr>
              <p:nvPr/>
            </p:nvSpPr>
            <p:spPr>
              <a:xfrm>
                <a:off x="1983485" y="4185653"/>
                <a:ext cx="1703406" cy="400110"/>
              </a:xfrm>
              <a:prstGeom prst="rect">
                <a:avLst/>
              </a:prstGeom>
              <a:blipFill>
                <a:blip r:embed="rId3"/>
                <a:stretch>
                  <a:fillRect t="-9231" b="-27692"/>
                </a:stretch>
              </a:blipFill>
            </p:spPr>
            <p:txBody>
              <a:bodyPr/>
              <a:lstStyle/>
              <a:p>
                <a:r>
                  <a:rPr lang="en-SE">
                    <a:noFill/>
                  </a:rPr>
                  <a:t> </a:t>
                </a:r>
              </a:p>
            </p:txBody>
          </p:sp>
        </mc:Fallback>
      </mc:AlternateContent>
      <p:cxnSp>
        <p:nvCxnSpPr>
          <p:cNvPr id="6" name="Straight Arrow Connector 5">
            <a:extLst>
              <a:ext uri="{FF2B5EF4-FFF2-40B4-BE49-F238E27FC236}">
                <a16:creationId xmlns:a16="http://schemas.microsoft.com/office/drawing/2014/main" id="{73EFD4DF-898D-183D-AE50-F8AA6D4A1BF9}"/>
              </a:ext>
            </a:extLst>
          </p:cNvPr>
          <p:cNvCxnSpPr>
            <a:cxnSpLocks/>
          </p:cNvCxnSpPr>
          <p:nvPr/>
        </p:nvCxnSpPr>
        <p:spPr bwMode="auto">
          <a:xfrm flipH="1" flipV="1">
            <a:off x="4024019" y="4184269"/>
            <a:ext cx="832" cy="554037"/>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F1FD9A5D-82FD-BCEA-E296-CCFA8B285675}"/>
              </a:ext>
            </a:extLst>
          </p:cNvPr>
          <p:cNvCxnSpPr>
            <a:cxnSpLocks/>
          </p:cNvCxnSpPr>
          <p:nvPr/>
        </p:nvCxnSpPr>
        <p:spPr bwMode="auto">
          <a:xfrm flipV="1">
            <a:off x="7853426" y="4192270"/>
            <a:ext cx="0" cy="1359155"/>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832D16-5CA5-DDF1-C770-331AF08E55C2}"/>
                  </a:ext>
                </a:extLst>
              </p:cNvPr>
              <p:cNvSpPr txBox="1"/>
              <p:nvPr/>
            </p:nvSpPr>
            <p:spPr>
              <a:xfrm>
                <a:off x="3972535" y="4171890"/>
                <a:ext cx="1948263"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endParaRPr lang="en-SE" sz="2000" dirty="0">
                  <a:solidFill>
                    <a:schemeClr val="tx1"/>
                  </a:solidFill>
                </a:endParaRPr>
              </a:p>
            </p:txBody>
          </p:sp>
        </mc:Choice>
        <mc:Fallback xmlns="">
          <p:sp>
            <p:nvSpPr>
              <p:cNvPr id="9" name="TextBox 8">
                <a:extLst>
                  <a:ext uri="{FF2B5EF4-FFF2-40B4-BE49-F238E27FC236}">
                    <a16:creationId xmlns:a16="http://schemas.microsoft.com/office/drawing/2014/main" id="{65832D16-5CA5-DDF1-C770-331AF08E55C2}"/>
                  </a:ext>
                </a:extLst>
              </p:cNvPr>
              <p:cNvSpPr txBox="1">
                <a:spLocks noRot="1" noChangeAspect="1" noMove="1" noResize="1" noEditPoints="1" noAdjustHandles="1" noChangeArrowheads="1" noChangeShapeType="1" noTextEdit="1"/>
              </p:cNvSpPr>
              <p:nvPr/>
            </p:nvSpPr>
            <p:spPr>
              <a:xfrm>
                <a:off x="3972535" y="4171890"/>
                <a:ext cx="1948263" cy="400110"/>
              </a:xfrm>
              <a:prstGeom prst="rect">
                <a:avLst/>
              </a:prstGeom>
              <a:blipFill>
                <a:blip r:embed="rId4"/>
                <a:stretch>
                  <a:fillRect t="-7576"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D48C4B-01DA-4C0A-A261-2507EDBD23BE}"/>
                  </a:ext>
                </a:extLst>
              </p:cNvPr>
              <p:cNvSpPr txBox="1"/>
              <p:nvPr/>
            </p:nvSpPr>
            <p:spPr>
              <a:xfrm>
                <a:off x="1408339" y="3976916"/>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7" name="TextBox 16">
                <a:extLst>
                  <a:ext uri="{FF2B5EF4-FFF2-40B4-BE49-F238E27FC236}">
                    <a16:creationId xmlns:a16="http://schemas.microsoft.com/office/drawing/2014/main" id="{B5D48C4B-01DA-4C0A-A261-2507EDBD23BE}"/>
                  </a:ext>
                </a:extLst>
              </p:cNvPr>
              <p:cNvSpPr txBox="1">
                <a:spLocks noRot="1" noChangeAspect="1" noMove="1" noResize="1" noEditPoints="1" noAdjustHandles="1" noChangeArrowheads="1" noChangeShapeType="1" noTextEdit="1"/>
              </p:cNvSpPr>
              <p:nvPr/>
            </p:nvSpPr>
            <p:spPr>
              <a:xfrm>
                <a:off x="1408339" y="3976916"/>
                <a:ext cx="1396949" cy="400110"/>
              </a:xfrm>
              <a:prstGeom prst="rect">
                <a:avLst/>
              </a:prstGeom>
              <a:blipFill>
                <a:blip r:embed="rId5"/>
                <a:stretch>
                  <a:fillRect b="-15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912226B-76BE-4E5D-8E5B-5ACA3621BE0E}"/>
                  </a:ext>
                </a:extLst>
              </p:cNvPr>
              <p:cNvSpPr txBox="1"/>
              <p:nvPr/>
            </p:nvSpPr>
            <p:spPr>
              <a:xfrm>
                <a:off x="1404288" y="4699989"/>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18" name="TextBox 17">
                <a:extLst>
                  <a:ext uri="{FF2B5EF4-FFF2-40B4-BE49-F238E27FC236}">
                    <a16:creationId xmlns:a16="http://schemas.microsoft.com/office/drawing/2014/main" id="{F912226B-76BE-4E5D-8E5B-5ACA3621BE0E}"/>
                  </a:ext>
                </a:extLst>
              </p:cNvPr>
              <p:cNvSpPr txBox="1">
                <a:spLocks noRot="1" noChangeAspect="1" noMove="1" noResize="1" noEditPoints="1" noAdjustHandles="1" noChangeArrowheads="1" noChangeShapeType="1" noTextEdit="1"/>
              </p:cNvSpPr>
              <p:nvPr/>
            </p:nvSpPr>
            <p:spPr>
              <a:xfrm>
                <a:off x="1404288" y="4699989"/>
                <a:ext cx="1396949" cy="400110"/>
              </a:xfrm>
              <a:prstGeom prst="rect">
                <a:avLst/>
              </a:prstGeom>
              <a:blipFill>
                <a:blip r:embed="rId6"/>
                <a:stretch>
                  <a:fillRect b="-15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4087608-493A-FBDB-E44B-1427848E0395}"/>
                  </a:ext>
                </a:extLst>
              </p:cNvPr>
              <p:cNvSpPr txBox="1"/>
              <p:nvPr/>
            </p:nvSpPr>
            <p:spPr>
              <a:xfrm>
                <a:off x="1425075" y="5404739"/>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21" name="TextBox 20">
                <a:extLst>
                  <a:ext uri="{FF2B5EF4-FFF2-40B4-BE49-F238E27FC236}">
                    <a16:creationId xmlns:a16="http://schemas.microsoft.com/office/drawing/2014/main" id="{74087608-493A-FBDB-E44B-1427848E0395}"/>
                  </a:ext>
                </a:extLst>
              </p:cNvPr>
              <p:cNvSpPr txBox="1">
                <a:spLocks noRot="1" noChangeAspect="1" noMove="1" noResize="1" noEditPoints="1" noAdjustHandles="1" noChangeArrowheads="1" noChangeShapeType="1" noTextEdit="1"/>
              </p:cNvSpPr>
              <p:nvPr/>
            </p:nvSpPr>
            <p:spPr>
              <a:xfrm>
                <a:off x="1425075" y="5404739"/>
                <a:ext cx="1396949" cy="400110"/>
              </a:xfrm>
              <a:prstGeom prst="rect">
                <a:avLst/>
              </a:prstGeom>
              <a:blipFill>
                <a:blip r:embed="rId7"/>
                <a:stretch>
                  <a:fillRect b="-307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98D2D9-24D1-B734-1DE1-78ECFFB396ED}"/>
                  </a:ext>
                </a:extLst>
              </p:cNvPr>
              <p:cNvSpPr txBox="1"/>
              <p:nvPr/>
            </p:nvSpPr>
            <p:spPr>
              <a:xfrm>
                <a:off x="5236574" y="4925265"/>
                <a:ext cx="1306687"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finishes</a:t>
                </a:r>
                <a:endParaRPr lang="en-SE" sz="2000" dirty="0">
                  <a:solidFill>
                    <a:schemeClr val="tx1"/>
                  </a:solidFill>
                </a:endParaRPr>
              </a:p>
            </p:txBody>
          </p:sp>
        </mc:Choice>
        <mc:Fallback xmlns="">
          <p:sp>
            <p:nvSpPr>
              <p:cNvPr id="22" name="TextBox 21">
                <a:extLst>
                  <a:ext uri="{FF2B5EF4-FFF2-40B4-BE49-F238E27FC236}">
                    <a16:creationId xmlns:a16="http://schemas.microsoft.com/office/drawing/2014/main" id="{B998D2D9-24D1-B734-1DE1-78ECFFB396ED}"/>
                  </a:ext>
                </a:extLst>
              </p:cNvPr>
              <p:cNvSpPr txBox="1">
                <a:spLocks noRot="1" noChangeAspect="1" noMove="1" noResize="1" noEditPoints="1" noAdjustHandles="1" noChangeArrowheads="1" noChangeShapeType="1" noTextEdit="1"/>
              </p:cNvSpPr>
              <p:nvPr/>
            </p:nvSpPr>
            <p:spPr>
              <a:xfrm>
                <a:off x="5236574" y="4925265"/>
                <a:ext cx="1306687" cy="400110"/>
              </a:xfrm>
              <a:prstGeom prst="rect">
                <a:avLst/>
              </a:prstGeom>
              <a:blipFill>
                <a:blip r:embed="rId8"/>
                <a:stretch>
                  <a:fillRect t="-9091" b="-25758"/>
                </a:stretch>
              </a:blipFill>
            </p:spPr>
            <p:txBody>
              <a:bodyPr/>
              <a:lstStyle/>
              <a:p>
                <a:r>
                  <a:rPr lang="en-SE">
                    <a:noFill/>
                  </a:rPr>
                  <a:t> </a:t>
                </a:r>
              </a:p>
            </p:txBody>
          </p:sp>
        </mc:Fallback>
      </mc:AlternateContent>
      <p:cxnSp>
        <p:nvCxnSpPr>
          <p:cNvPr id="23" name="Straight Arrow Connector 22">
            <a:extLst>
              <a:ext uri="{FF2B5EF4-FFF2-40B4-BE49-F238E27FC236}">
                <a16:creationId xmlns:a16="http://schemas.microsoft.com/office/drawing/2014/main" id="{44F95C3D-CF34-6147-D37E-3628EC89F3D1}"/>
              </a:ext>
            </a:extLst>
          </p:cNvPr>
          <p:cNvCxnSpPr>
            <a:cxnSpLocks/>
          </p:cNvCxnSpPr>
          <p:nvPr/>
        </p:nvCxnSpPr>
        <p:spPr bwMode="auto">
          <a:xfrm flipV="1">
            <a:off x="6409857" y="4961181"/>
            <a:ext cx="0" cy="591670"/>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D29F353-FC37-D412-51C2-5932A8DCC659}"/>
                  </a:ext>
                </a:extLst>
              </p:cNvPr>
              <p:cNvSpPr txBox="1"/>
              <p:nvPr/>
            </p:nvSpPr>
            <p:spPr>
              <a:xfrm>
                <a:off x="7798394" y="4185734"/>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xmlns="">
          <p:sp>
            <p:nvSpPr>
              <p:cNvPr id="25" name="TextBox 24">
                <a:extLst>
                  <a:ext uri="{FF2B5EF4-FFF2-40B4-BE49-F238E27FC236}">
                    <a16:creationId xmlns:a16="http://schemas.microsoft.com/office/drawing/2014/main" id="{1D29F353-FC37-D412-51C2-5932A8DCC659}"/>
                  </a:ext>
                </a:extLst>
              </p:cNvPr>
              <p:cNvSpPr txBox="1">
                <a:spLocks noRot="1" noChangeAspect="1" noMove="1" noResize="1" noEditPoints="1" noAdjustHandles="1" noChangeArrowheads="1" noChangeShapeType="1" noTextEdit="1"/>
              </p:cNvSpPr>
              <p:nvPr/>
            </p:nvSpPr>
            <p:spPr>
              <a:xfrm>
                <a:off x="7798394" y="4185734"/>
                <a:ext cx="1948263" cy="707886"/>
              </a:xfrm>
              <a:prstGeom prst="rect">
                <a:avLst/>
              </a:prstGeom>
              <a:blipFill>
                <a:blip r:embed="rId9"/>
                <a:stretch>
                  <a:fillRect l="-3125" t="-5172" r="-10000" b="-1465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439608-939E-089C-E366-636F7E1412A3}"/>
                  </a:ext>
                </a:extLst>
              </p:cNvPr>
              <p:cNvSpPr txBox="1"/>
              <p:nvPr/>
            </p:nvSpPr>
            <p:spPr>
              <a:xfrm>
                <a:off x="4006850" y="3115026"/>
                <a:ext cx="3673666"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(long, unbounded)</a:t>
                </a:r>
              </a:p>
            </p:txBody>
          </p:sp>
        </mc:Choice>
        <mc:Fallback xmlns="">
          <p:sp>
            <p:nvSpPr>
              <p:cNvPr id="27" name="TextBox 26">
                <a:extLst>
                  <a:ext uri="{FF2B5EF4-FFF2-40B4-BE49-F238E27FC236}">
                    <a16:creationId xmlns:a16="http://schemas.microsoft.com/office/drawing/2014/main" id="{1A439608-939E-089C-E366-636F7E1412A3}"/>
                  </a:ext>
                </a:extLst>
              </p:cNvPr>
              <p:cNvSpPr txBox="1">
                <a:spLocks noRot="1" noChangeAspect="1" noMove="1" noResize="1" noEditPoints="1" noAdjustHandles="1" noChangeArrowheads="1" noChangeShapeType="1" noTextEdit="1"/>
              </p:cNvSpPr>
              <p:nvPr/>
            </p:nvSpPr>
            <p:spPr>
              <a:xfrm>
                <a:off x="4006850" y="3115026"/>
                <a:ext cx="3673666" cy="369332"/>
              </a:xfrm>
              <a:prstGeom prst="rect">
                <a:avLst/>
              </a:prstGeom>
              <a:blipFill>
                <a:blip r:embed="rId10"/>
                <a:stretch>
                  <a:fillRect l="-1327" t="-9836" b="-24590"/>
                </a:stretch>
              </a:blipFill>
            </p:spPr>
            <p:txBody>
              <a:bodyPr/>
              <a:lstStyle/>
              <a:p>
                <a:r>
                  <a:rPr lang="en-SE">
                    <a:noFill/>
                  </a:rPr>
                  <a:t> </a:t>
                </a:r>
              </a:p>
            </p:txBody>
          </p:sp>
        </mc:Fallback>
      </mc:AlternateContent>
      <p:sp>
        <p:nvSpPr>
          <p:cNvPr id="10" name="object 29">
            <a:extLst>
              <a:ext uri="{FF2B5EF4-FFF2-40B4-BE49-F238E27FC236}">
                <a16:creationId xmlns:a16="http://schemas.microsoft.com/office/drawing/2014/main" id="{74222D36-EBF9-F291-FA81-60EBF3D09C1E}"/>
              </a:ext>
            </a:extLst>
          </p:cNvPr>
          <p:cNvSpPr/>
          <p:nvPr/>
        </p:nvSpPr>
        <p:spPr>
          <a:xfrm>
            <a:off x="6377686" y="5525441"/>
            <a:ext cx="1475740" cy="238379"/>
          </a:xfrm>
          <a:custGeom>
            <a:avLst/>
            <a:gdLst/>
            <a:ahLst/>
            <a:cxnLst/>
            <a:rect l="l" t="t" r="r" b="b"/>
            <a:pathLst>
              <a:path w="630555" h="231775">
                <a:moveTo>
                  <a:pt x="630237" y="0"/>
                </a:moveTo>
                <a:lnTo>
                  <a:pt x="0" y="0"/>
                </a:lnTo>
                <a:lnTo>
                  <a:pt x="0" y="231775"/>
                </a:lnTo>
                <a:lnTo>
                  <a:pt x="630237" y="231775"/>
                </a:lnTo>
                <a:lnTo>
                  <a:pt x="63023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30">
            <a:extLst>
              <a:ext uri="{FF2B5EF4-FFF2-40B4-BE49-F238E27FC236}">
                <a16:creationId xmlns:a16="http://schemas.microsoft.com/office/drawing/2014/main" id="{4BEE0C4A-DA13-DDBC-2021-9A0E4185169D}"/>
              </a:ext>
            </a:extLst>
          </p:cNvPr>
          <p:cNvSpPr/>
          <p:nvPr/>
        </p:nvSpPr>
        <p:spPr>
          <a:xfrm>
            <a:off x="6377686" y="5525441"/>
            <a:ext cx="1475740" cy="238379"/>
          </a:xfrm>
          <a:custGeom>
            <a:avLst/>
            <a:gdLst/>
            <a:ahLst/>
            <a:cxnLst/>
            <a:rect l="l" t="t" r="r" b="b"/>
            <a:pathLst>
              <a:path w="630555" h="231775">
                <a:moveTo>
                  <a:pt x="0" y="231775"/>
                </a:moveTo>
                <a:lnTo>
                  <a:pt x="630237" y="231775"/>
                </a:lnTo>
                <a:lnTo>
                  <a:pt x="63023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3" name="Content Placeholder 2" descr="Rectangle: Click to edit Master text styles&#10;Second level&#10;Third level&#10;Fourth level&#10;Fifth level">
                <a:extLst>
                  <a:ext uri="{FF2B5EF4-FFF2-40B4-BE49-F238E27FC236}">
                    <a16:creationId xmlns:a16="http://schemas.microsoft.com/office/drawing/2014/main" id="{7702EF4F-19F6-E05A-2270-A6C238A30833}"/>
                  </a:ext>
                </a:extLst>
              </p:cNvPr>
              <p:cNvSpPr txBox="1">
                <a:spLocks/>
              </p:cNvSpPr>
              <p:nvPr/>
            </p:nvSpPr>
            <p:spPr bwMode="auto">
              <a:xfrm>
                <a:off x="609599" y="729775"/>
                <a:ext cx="11227117" cy="253114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lnSpc>
                    <a:spcPct val="80000"/>
                  </a:lnSpc>
                </a:pPr>
                <a:r>
                  <a:rPr lang="en-US" altLang="zh-CN" sz="1800" kern="0" dirty="0">
                    <a:ea typeface="宋体" charset="-122"/>
                  </a:rPr>
                  <a:t>(This scenario is more likely than previous one, as </a:t>
                </a:r>
                <a:r>
                  <a:rPr lang="en-GB" altLang="zh-CN" sz="1800" kern="0" dirty="0">
                    <a:ea typeface="宋体" charset="-122"/>
                  </a:rPr>
                  <a:t>MP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2</m:t>
                        </m:r>
                      </m:sub>
                    </m:sSub>
                  </m:oMath>
                </a14:m>
                <a:r>
                  <a:rPr lang="en-GB" altLang="zh-CN" sz="1800" kern="0" dirty="0">
                    <a:ea typeface="宋体" charset="-122"/>
                  </a:rPr>
                  <a:t> may be released anytime during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’s first execution segment t </a:t>
                </a:r>
                <a14:m>
                  <m:oMath xmlns:m="http://schemas.openxmlformats.org/officeDocument/2006/math">
                    <m:r>
                      <a:rPr lang="en-GB" altLang="zh-CN" sz="1800" i="1" kern="0">
                        <a:latin typeface="Cambria Math" panose="02040503050406030204" pitchFamily="18" charset="0"/>
                        <a:ea typeface="宋体" charset="-122"/>
                      </a:rPr>
                      <m:t>∈</m:t>
                    </m:r>
                  </m:oMath>
                </a14:m>
                <a:r>
                  <a:rPr lang="en-US" altLang="zh-CN" sz="1800" kern="0" dirty="0">
                    <a:ea typeface="宋体" charset="-122"/>
                  </a:rPr>
                  <a:t> [2, 3], not during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3</m:t>
                        </m:r>
                      </m:sub>
                    </m:sSub>
                  </m:oMath>
                </a14:m>
                <a:r>
                  <a:rPr lang="en-US" altLang="zh-CN" sz="1800" kern="0" dirty="0">
                    <a:ea typeface="宋体" charset="-122"/>
                  </a:rPr>
                  <a:t>’s CS)</a:t>
                </a:r>
              </a:p>
              <a:p>
                <a:pPr eaLnBrk="1" hangingPunct="1">
                  <a:lnSpc>
                    <a:spcPct val="80000"/>
                  </a:lnSpc>
                </a:pPr>
                <a:r>
                  <a:rPr lang="en-US" altLang="zh-CN" sz="1800" kern="0" dirty="0">
                    <a:ea typeface="宋体" charset="-122"/>
                  </a:rPr>
                  <a:t>t=1: LP task </a:t>
                </a:r>
                <a14:m>
                  <m:oMath xmlns:m="http://schemas.openxmlformats.org/officeDocument/2006/math">
                    <m:sSub>
                      <m:sSubPr>
                        <m:ctrlPr>
                          <a:rPr lang="en-GB" altLang="zh-CN" sz="1800" i="1" smtClean="0">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3</m:t>
                        </m:r>
                      </m:sub>
                    </m:sSub>
                  </m:oMath>
                </a14:m>
                <a:r>
                  <a:rPr lang="en-GB" altLang="zh-CN" sz="1800" kern="0" dirty="0">
                    <a:ea typeface="宋体" charset="-122"/>
                  </a:rPr>
                  <a:t> locks s and enters CS</a:t>
                </a:r>
              </a:p>
              <a:p>
                <a:pPr eaLnBrk="1" hangingPunct="1">
                  <a:lnSpc>
                    <a:spcPct val="80000"/>
                  </a:lnSpc>
                </a:pPr>
                <a:r>
                  <a:rPr lang="en-US" altLang="zh-CN" sz="1800" kern="0" dirty="0">
                    <a:ea typeface="宋体" charset="-122"/>
                  </a:rPr>
                  <a:t>t=2: HP task </a:t>
                </a:r>
                <a14:m>
                  <m:oMath xmlns:m="http://schemas.openxmlformats.org/officeDocument/2006/math">
                    <m:sSub>
                      <m:sSubPr>
                        <m:ctrlPr>
                          <a:rPr lang="en-GB" altLang="zh-CN" sz="1800" b="0" i="1" smtClean="0">
                            <a:latin typeface="Cambria Math" panose="02040503050406030204" pitchFamily="18" charset="0"/>
                            <a:ea typeface="宋体" charset="-122"/>
                          </a:rPr>
                        </m:ctrlPr>
                      </m:sSubPr>
                      <m:e>
                        <m:r>
                          <a:rPr lang="en-GB" altLang="zh-CN" sz="1800" b="0" i="1" smtClean="0">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 is released and preempts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endParaRPr lang="en-GB" altLang="zh-CN" sz="1800" dirty="0">
                  <a:ea typeface="宋体" charset="-122"/>
                </a:endParaRPr>
              </a:p>
              <a:p>
                <a:pPr eaLnBrk="1" hangingPunct="1">
                  <a:lnSpc>
                    <a:spcPct val="80000"/>
                  </a:lnSpc>
                </a:pPr>
                <a:r>
                  <a:rPr lang="en-US" altLang="zh-CN" sz="1800" kern="0" dirty="0">
                    <a:ea typeface="宋体" charset="-122"/>
                  </a:rPr>
                  <a:t>t </a:t>
                </a:r>
                <a14:m>
                  <m:oMath xmlns:m="http://schemas.openxmlformats.org/officeDocument/2006/math">
                    <m:r>
                      <a:rPr lang="en-GB" altLang="zh-CN" sz="1800" b="0" i="1" kern="0" smtClean="0">
                        <a:latin typeface="Cambria Math" panose="02040503050406030204" pitchFamily="18" charset="0"/>
                        <a:ea typeface="宋体" charset="-122"/>
                      </a:rPr>
                      <m:t>∈</m:t>
                    </m:r>
                  </m:oMath>
                </a14:m>
                <a:r>
                  <a:rPr lang="en-US" altLang="zh-CN" sz="1800" kern="0" dirty="0">
                    <a:ea typeface="宋体" charset="-122"/>
                  </a:rPr>
                  <a:t> [2, 3]: </a:t>
                </a:r>
                <a:r>
                  <a:rPr lang="en-GB" altLang="zh-CN" sz="1800" kern="0" dirty="0">
                    <a:ea typeface="宋体" charset="-122"/>
                  </a:rPr>
                  <a:t>MP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2</m:t>
                        </m:r>
                      </m:sub>
                    </m:sSub>
                  </m:oMath>
                </a14:m>
                <a:r>
                  <a:rPr lang="en-GB" altLang="zh-CN" sz="1800" kern="0" dirty="0">
                    <a:ea typeface="宋体" charset="-122"/>
                  </a:rPr>
                  <a:t> is released, but cannot run since HP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GB" altLang="zh-CN" sz="1800" kern="0" dirty="0">
                    <a:ea typeface="宋体" charset="-122"/>
                  </a:rPr>
                  <a:t> is running</a:t>
                </a:r>
              </a:p>
              <a:p>
                <a:pPr eaLnBrk="1" hangingPunct="1">
                  <a:lnSpc>
                    <a:spcPct val="80000"/>
                  </a:lnSpc>
                </a:pPr>
                <a:r>
                  <a:rPr lang="en-US" altLang="zh-CN" sz="1800" kern="0" dirty="0">
                    <a:ea typeface="宋体" charset="-122"/>
                  </a:rPr>
                  <a:t>t=3: HP task </a:t>
                </a:r>
                <a14:m>
                  <m:oMath xmlns:m="http://schemas.openxmlformats.org/officeDocument/2006/math">
                    <m:sSub>
                      <m:sSubPr>
                        <m:ctrlPr>
                          <a:rPr lang="en-GB" altLang="zh-CN" sz="1800" b="0" i="1" smtClean="0">
                            <a:latin typeface="Cambria Math" panose="02040503050406030204" pitchFamily="18" charset="0"/>
                            <a:ea typeface="宋体" charset="-122"/>
                          </a:rPr>
                        </m:ctrlPr>
                      </m:sSubPr>
                      <m:e>
                        <m:r>
                          <a:rPr lang="en-GB" altLang="zh-CN" sz="1800" b="0" i="1" smtClean="0">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 tries to lock s, but gets blocked by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holding s; </a:t>
                </a:r>
                <a:r>
                  <a:rPr lang="en-GB" altLang="zh-CN" sz="1800" kern="0" dirty="0">
                    <a:ea typeface="宋体" charset="-122"/>
                  </a:rPr>
                  <a:t>MP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2</m:t>
                        </m:r>
                      </m:sub>
                    </m:sSub>
                  </m:oMath>
                </a14:m>
                <a:r>
                  <a:rPr lang="en-US" altLang="zh-CN" sz="1800" kern="0" dirty="0">
                    <a:ea typeface="宋体" charset="-122"/>
                  </a:rPr>
                  <a:t> starts running</a:t>
                </a:r>
              </a:p>
              <a:p>
                <a:pPr eaLnBrk="1" hangingPunct="1">
                  <a:lnSpc>
                    <a:spcPct val="80000"/>
                  </a:lnSpc>
                </a:pPr>
                <a:r>
                  <a:rPr lang="en-US" altLang="zh-CN" sz="1800" kern="0" dirty="0">
                    <a:ea typeface="宋体" charset="-122"/>
                  </a:rPr>
                  <a:t>t=98.5: MP task </a:t>
                </a:r>
                <a14:m>
                  <m:oMath xmlns:m="http://schemas.openxmlformats.org/officeDocument/2006/math">
                    <m:sSub>
                      <m:sSubPr>
                        <m:ctrlPr>
                          <a:rPr lang="en-GB" altLang="zh-CN" sz="1800" b="0" i="1" smtClean="0">
                            <a:latin typeface="Cambria Math" panose="02040503050406030204" pitchFamily="18" charset="0"/>
                            <a:ea typeface="宋体" charset="-122"/>
                          </a:rPr>
                        </m:ctrlPr>
                      </m:sSubPr>
                      <m:e>
                        <m:r>
                          <a:rPr lang="en-GB" altLang="zh-CN" sz="1800" b="0" i="1" smtClean="0">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2</m:t>
                        </m:r>
                      </m:sub>
                    </m:sSub>
                  </m:oMath>
                </a14:m>
                <a:r>
                  <a:rPr lang="en-US" altLang="zh-CN" sz="1800" kern="0" dirty="0">
                    <a:ea typeface="宋体" charset="-122"/>
                  </a:rPr>
                  <a:t> finishes execution after running for its WCET </a:t>
                </a:r>
                <a14:m>
                  <m:oMath xmlns:m="http://schemas.openxmlformats.org/officeDocument/2006/math">
                    <m:sSub>
                      <m:sSubPr>
                        <m:ctrlPr>
                          <a:rPr lang="en-GB" altLang="zh-CN" sz="1800" b="0" i="1" kern="0" smtClean="0">
                            <a:latin typeface="Cambria Math" panose="02040503050406030204" pitchFamily="18" charset="0"/>
                            <a:ea typeface="宋体" charset="-122"/>
                          </a:rPr>
                        </m:ctrlPr>
                      </m:sSubPr>
                      <m:e>
                        <m:r>
                          <a:rPr lang="en-GB" altLang="zh-CN" sz="1800" b="0" i="1" kern="0" smtClean="0">
                            <a:latin typeface="Cambria Math" panose="02040503050406030204" pitchFamily="18" charset="0"/>
                            <a:ea typeface="宋体" charset="-122"/>
                          </a:rPr>
                          <m:t>𝐶</m:t>
                        </m:r>
                      </m:e>
                      <m:sub>
                        <m:r>
                          <a:rPr lang="en-GB" altLang="zh-CN" sz="1800" b="0" i="1" kern="0" smtClean="0">
                            <a:latin typeface="Cambria Math" panose="02040503050406030204" pitchFamily="18" charset="0"/>
                            <a:ea typeface="宋体" charset="-122"/>
                          </a:rPr>
                          <m:t>2</m:t>
                        </m:r>
                      </m:sub>
                    </m:sSub>
                  </m:oMath>
                </a14:m>
                <a:r>
                  <a:rPr lang="en-US" altLang="zh-CN" sz="1800" kern="0" dirty="0">
                    <a:ea typeface="宋体" charset="-122"/>
                  </a:rPr>
                  <a:t>;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resumes execution in the CS</a:t>
                </a:r>
              </a:p>
              <a:p>
                <a:pPr eaLnBrk="1" hangingPunct="1">
                  <a:lnSpc>
                    <a:spcPct val="80000"/>
                  </a:lnSpc>
                </a:pPr>
                <a:r>
                  <a:rPr lang="en-US" altLang="zh-CN" sz="1800" kern="0" dirty="0">
                    <a:ea typeface="宋体" charset="-122"/>
                  </a:rPr>
                  <a:t>t=102: LP task </a:t>
                </a:r>
                <a14:m>
                  <m:oMath xmlns:m="http://schemas.openxmlformats.org/officeDocument/2006/math">
                    <m:sSub>
                      <m:sSubPr>
                        <m:ctrlPr>
                          <a:rPr lang="en-GB" altLang="zh-CN" sz="1800" i="1" smtClean="0">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unlocks s; HP task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b="0" i="1" smtClean="0">
                            <a:latin typeface="Cambria Math" panose="02040503050406030204" pitchFamily="18" charset="0"/>
                            <a:ea typeface="宋体" charset="-122"/>
                          </a:rPr>
                          <m:t>1</m:t>
                        </m:r>
                      </m:sub>
                    </m:sSub>
                  </m:oMath>
                </a14:m>
                <a:r>
                  <a:rPr lang="en-US" altLang="zh-CN" sz="1800" kern="0" dirty="0">
                    <a:ea typeface="宋体" charset="-122"/>
                  </a:rPr>
                  <a:t> preempts </a:t>
                </a:r>
                <a14:m>
                  <m:oMath xmlns:m="http://schemas.openxmlformats.org/officeDocument/2006/math">
                    <m:sSub>
                      <m:sSubPr>
                        <m:ctrlPr>
                          <a:rPr lang="en-GB" altLang="zh-CN" sz="1800" i="1">
                            <a:latin typeface="Cambria Math" panose="02040503050406030204" pitchFamily="18" charset="0"/>
                            <a:ea typeface="宋体" charset="-122"/>
                          </a:rPr>
                        </m:ctrlPr>
                      </m:sSubPr>
                      <m:e>
                        <m:r>
                          <a:rPr lang="en-GB" altLang="zh-CN" sz="1800" i="1">
                            <a:latin typeface="Cambria Math" panose="02040503050406030204" pitchFamily="18" charset="0"/>
                            <a:ea typeface="宋体" charset="-122"/>
                          </a:rPr>
                          <m:t>𝜏</m:t>
                        </m:r>
                      </m:e>
                      <m:sub>
                        <m:r>
                          <a:rPr lang="en-GB" altLang="zh-CN" sz="1800" i="1">
                            <a:latin typeface="Cambria Math" panose="02040503050406030204" pitchFamily="18" charset="0"/>
                            <a:ea typeface="宋体" charset="-122"/>
                          </a:rPr>
                          <m:t>3</m:t>
                        </m:r>
                      </m:sub>
                    </m:sSub>
                  </m:oMath>
                </a14:m>
                <a:r>
                  <a:rPr lang="en-US" altLang="zh-CN" sz="1800" kern="0" dirty="0">
                    <a:ea typeface="宋体" charset="-122"/>
                  </a:rPr>
                  <a:t> and finally locks s, after experiencing a long, unbounded blocking Delay </a:t>
                </a:r>
                <a14:m>
                  <m:oMath xmlns:m="http://schemas.openxmlformats.org/officeDocument/2006/math">
                    <m:r>
                      <m:rPr>
                        <m:sty m:val="p"/>
                      </m:rPr>
                      <a:rPr lang="el-GR" altLang="zh-CN" sz="1800" i="0" kern="0" dirty="0" smtClean="0">
                        <a:latin typeface="Cambria Math" panose="02040503050406030204" pitchFamily="18" charset="0"/>
                        <a:ea typeface="宋体" charset="-122"/>
                      </a:rPr>
                      <m:t>Δ</m:t>
                    </m:r>
                  </m:oMath>
                </a14:m>
                <a:endParaRPr lang="en-US" altLang="zh-CN" sz="1800" kern="0" dirty="0">
                  <a:ea typeface="宋体" charset="-122"/>
                </a:endParaRPr>
              </a:p>
            </p:txBody>
          </p:sp>
        </mc:Choice>
        <mc:Fallback xmlns="">
          <p:sp>
            <p:nvSpPr>
              <p:cNvPr id="13" name="Content Placeholder 2" descr="Rectangle: Click to edit Master text styles&#10;Second level&#10;Third level&#10;Fourth level&#10;Fifth level">
                <a:extLst>
                  <a:ext uri="{FF2B5EF4-FFF2-40B4-BE49-F238E27FC236}">
                    <a16:creationId xmlns:a16="http://schemas.microsoft.com/office/drawing/2014/main" id="{7702EF4F-19F6-E05A-2270-A6C238A30833}"/>
                  </a:ext>
                </a:extLst>
              </p:cNvPr>
              <p:cNvSpPr txBox="1">
                <a:spLocks noRot="1" noChangeAspect="1" noMove="1" noResize="1" noEditPoints="1" noAdjustHandles="1" noChangeArrowheads="1" noChangeShapeType="1" noTextEdit="1"/>
              </p:cNvSpPr>
              <p:nvPr/>
            </p:nvSpPr>
            <p:spPr bwMode="auto">
              <a:xfrm>
                <a:off x="609599" y="729775"/>
                <a:ext cx="11227117" cy="2531140"/>
              </a:xfrm>
              <a:prstGeom prst="rect">
                <a:avLst/>
              </a:prstGeom>
              <a:blipFill>
                <a:blip r:embed="rId11"/>
                <a:stretch>
                  <a:fillRect l="-543" t="-4096" b="-5301"/>
                </a:stretch>
              </a:blipFill>
              <a:ln>
                <a:noFill/>
              </a:ln>
              <a:effectLst/>
              <a:extLst>
                <a:ext uri="{FAA26D3D-D897-4be2-8F04-BA451C77F1D7}">
                  <ma14:placeholderFlag xmlns="" xmlns:ma14="http://schemas.microsoft.com/office/mac/drawingml/2011/main"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sp>
        <p:nvSpPr>
          <p:cNvPr id="33" name="object 12">
            <a:extLst>
              <a:ext uri="{FF2B5EF4-FFF2-40B4-BE49-F238E27FC236}">
                <a16:creationId xmlns:a16="http://schemas.microsoft.com/office/drawing/2014/main" id="{05AECDCC-E675-2794-63EB-159F6D5C4C08}"/>
              </a:ext>
            </a:extLst>
          </p:cNvPr>
          <p:cNvSpPr/>
          <p:nvPr/>
        </p:nvSpPr>
        <p:spPr>
          <a:xfrm>
            <a:off x="2747962" y="6197219"/>
            <a:ext cx="7672705" cy="255904"/>
          </a:xfrm>
          <a:custGeom>
            <a:avLst/>
            <a:gdLst/>
            <a:ahLst/>
            <a:cxnLst/>
            <a:rect l="l" t="t" r="r" b="b"/>
            <a:pathLst>
              <a:path w="7672705" h="255904">
                <a:moveTo>
                  <a:pt x="9525" y="4825"/>
                </a:moveTo>
                <a:lnTo>
                  <a:pt x="7672387" y="4825"/>
                </a:lnTo>
              </a:path>
              <a:path w="7672705" h="255904">
                <a:moveTo>
                  <a:pt x="0" y="4825"/>
                </a:moveTo>
                <a:lnTo>
                  <a:pt x="0" y="250825"/>
                </a:lnTo>
              </a:path>
              <a:path w="7672705" h="255904">
                <a:moveTo>
                  <a:pt x="847788" y="4825"/>
                </a:moveTo>
                <a:lnTo>
                  <a:pt x="847788" y="250825"/>
                </a:lnTo>
              </a:path>
              <a:path w="7672705" h="255904">
                <a:moveTo>
                  <a:pt x="1700212" y="0"/>
                </a:moveTo>
                <a:lnTo>
                  <a:pt x="1700212" y="246062"/>
                </a:lnTo>
              </a:path>
              <a:path w="7672705" h="255904">
                <a:moveTo>
                  <a:pt x="2552763" y="9525"/>
                </a:moveTo>
                <a:lnTo>
                  <a:pt x="2552763" y="255587"/>
                </a:lnTo>
              </a:path>
              <a:path w="7672705" h="255904">
                <a:moveTo>
                  <a:pt x="3405187" y="4825"/>
                </a:moveTo>
                <a:lnTo>
                  <a:pt x="3405187" y="250825"/>
                </a:lnTo>
              </a:path>
              <a:path w="7672705" h="255904">
                <a:moveTo>
                  <a:pt x="4257738" y="0"/>
                </a:moveTo>
                <a:lnTo>
                  <a:pt x="4257738" y="246062"/>
                </a:lnTo>
              </a:path>
              <a:path w="7672705" h="255904">
                <a:moveTo>
                  <a:pt x="5110162" y="9525"/>
                </a:moveTo>
                <a:lnTo>
                  <a:pt x="5110162" y="255587"/>
                </a:lnTo>
              </a:path>
              <a:path w="7672705" h="255904">
                <a:moveTo>
                  <a:pt x="5962713" y="4825"/>
                </a:moveTo>
                <a:lnTo>
                  <a:pt x="5962713" y="250825"/>
                </a:lnTo>
              </a:path>
              <a:path w="7672705" h="255904">
                <a:moveTo>
                  <a:pt x="6815137" y="0"/>
                </a:moveTo>
                <a:lnTo>
                  <a:pt x="6815137" y="246062"/>
                </a:lnTo>
              </a:path>
              <a:path w="7672705" h="255904">
                <a:moveTo>
                  <a:pt x="7667688" y="9525"/>
                </a:moveTo>
                <a:lnTo>
                  <a:pt x="7667688"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3">
            <a:extLst>
              <a:ext uri="{FF2B5EF4-FFF2-40B4-BE49-F238E27FC236}">
                <a16:creationId xmlns:a16="http://schemas.microsoft.com/office/drawing/2014/main" id="{42512414-2218-F346-CC0E-03CF9D4DDC6A}"/>
              </a:ext>
            </a:extLst>
          </p:cNvPr>
          <p:cNvSpPr txBox="1"/>
          <p:nvPr/>
        </p:nvSpPr>
        <p:spPr>
          <a:xfrm>
            <a:off x="2687269"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35" name="object 14">
            <a:extLst>
              <a:ext uri="{FF2B5EF4-FFF2-40B4-BE49-F238E27FC236}">
                <a16:creationId xmlns:a16="http://schemas.microsoft.com/office/drawing/2014/main" id="{E30847C9-F94D-6087-27E9-8F9FA84C0D8B}"/>
              </a:ext>
            </a:extLst>
          </p:cNvPr>
          <p:cNvSpPr txBox="1"/>
          <p:nvPr/>
        </p:nvSpPr>
        <p:spPr>
          <a:xfrm>
            <a:off x="3525519" y="6450965"/>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36" name="object 15">
            <a:extLst>
              <a:ext uri="{FF2B5EF4-FFF2-40B4-BE49-F238E27FC236}">
                <a16:creationId xmlns:a16="http://schemas.microsoft.com/office/drawing/2014/main" id="{C87BF600-9FBE-3187-6C3B-85FFD0B14A6F}"/>
              </a:ext>
            </a:extLst>
          </p:cNvPr>
          <p:cNvSpPr txBox="1"/>
          <p:nvPr/>
        </p:nvSpPr>
        <p:spPr>
          <a:xfrm>
            <a:off x="4363720" y="6446392"/>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37" name="object 16">
            <a:extLst>
              <a:ext uri="{FF2B5EF4-FFF2-40B4-BE49-F238E27FC236}">
                <a16:creationId xmlns:a16="http://schemas.microsoft.com/office/drawing/2014/main" id="{A1BC502B-5174-B2D5-86CA-8D15EA13B0AC}"/>
              </a:ext>
            </a:extLst>
          </p:cNvPr>
          <p:cNvSpPr txBox="1"/>
          <p:nvPr/>
        </p:nvSpPr>
        <p:spPr>
          <a:xfrm>
            <a:off x="5216525" y="6441516"/>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38" name="object 18">
            <a:extLst>
              <a:ext uri="{FF2B5EF4-FFF2-40B4-BE49-F238E27FC236}">
                <a16:creationId xmlns:a16="http://schemas.microsoft.com/office/drawing/2014/main" id="{C2725A8F-BE28-F493-4588-2EF70880DE19}"/>
              </a:ext>
            </a:extLst>
          </p:cNvPr>
          <p:cNvSpPr txBox="1"/>
          <p:nvPr/>
        </p:nvSpPr>
        <p:spPr>
          <a:xfrm>
            <a:off x="6798057" y="6427190"/>
            <a:ext cx="440943"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r>
              <a:rPr lang="en-GB" sz="2000" b="0" kern="0" spc="-25" dirty="0">
                <a:solidFill>
                  <a:srgbClr val="1F487C"/>
                </a:solidFill>
                <a:latin typeface="Times New Roman"/>
                <a:cs typeface="Times New Roman"/>
              </a:rPr>
              <a:t>0</a:t>
            </a:r>
            <a:endParaRPr sz="2000" b="0" kern="0" dirty="0">
              <a:solidFill>
                <a:sysClr val="windowText" lastClr="000000"/>
              </a:solidFill>
              <a:latin typeface="Times New Roman"/>
              <a:cs typeface="Times New Roman"/>
            </a:endParaRPr>
          </a:p>
        </p:txBody>
      </p:sp>
      <p:sp>
        <p:nvSpPr>
          <p:cNvPr id="39" name="object 19">
            <a:extLst>
              <a:ext uri="{FF2B5EF4-FFF2-40B4-BE49-F238E27FC236}">
                <a16:creationId xmlns:a16="http://schemas.microsoft.com/office/drawing/2014/main" id="{CCA8CEC4-DC77-3507-9588-8FC9B26D475A}"/>
              </a:ext>
            </a:extLst>
          </p:cNvPr>
          <p:cNvSpPr txBox="1"/>
          <p:nvPr/>
        </p:nvSpPr>
        <p:spPr>
          <a:xfrm>
            <a:off x="7666006" y="6427190"/>
            <a:ext cx="446025"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2</a:t>
            </a:r>
            <a:endParaRPr sz="2000" b="0" kern="0" dirty="0">
              <a:solidFill>
                <a:sysClr val="windowText" lastClr="000000"/>
              </a:solidFill>
              <a:latin typeface="Times New Roman"/>
              <a:cs typeface="Times New Roman"/>
            </a:endParaRPr>
          </a:p>
        </p:txBody>
      </p:sp>
      <p:sp>
        <p:nvSpPr>
          <p:cNvPr id="40" name="object 20">
            <a:extLst>
              <a:ext uri="{FF2B5EF4-FFF2-40B4-BE49-F238E27FC236}">
                <a16:creationId xmlns:a16="http://schemas.microsoft.com/office/drawing/2014/main" id="{463EA7FC-1434-0376-03FE-01A221A7741C}"/>
              </a:ext>
            </a:extLst>
          </p:cNvPr>
          <p:cNvSpPr txBox="1"/>
          <p:nvPr/>
        </p:nvSpPr>
        <p:spPr>
          <a:xfrm>
            <a:off x="8539037"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4</a:t>
            </a:r>
            <a:endParaRPr sz="2000" b="0" kern="0" dirty="0">
              <a:solidFill>
                <a:sysClr val="windowText" lastClr="000000"/>
              </a:solidFill>
              <a:latin typeface="Times New Roman"/>
              <a:cs typeface="Times New Roman"/>
            </a:endParaRPr>
          </a:p>
        </p:txBody>
      </p:sp>
      <p:sp>
        <p:nvSpPr>
          <p:cNvPr id="41" name="object 21">
            <a:extLst>
              <a:ext uri="{FF2B5EF4-FFF2-40B4-BE49-F238E27FC236}">
                <a16:creationId xmlns:a16="http://schemas.microsoft.com/office/drawing/2014/main" id="{0A22A42F-1913-DABF-EADB-7AE2EA2DC820}"/>
              </a:ext>
            </a:extLst>
          </p:cNvPr>
          <p:cNvSpPr txBox="1"/>
          <p:nvPr/>
        </p:nvSpPr>
        <p:spPr>
          <a:xfrm>
            <a:off x="9406985"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6</a:t>
            </a:r>
            <a:endParaRPr sz="2000" b="0" kern="0" dirty="0">
              <a:solidFill>
                <a:sysClr val="windowText" lastClr="000000"/>
              </a:solidFill>
              <a:latin typeface="Times New Roman"/>
              <a:cs typeface="Times New Roman"/>
            </a:endParaRPr>
          </a:p>
        </p:txBody>
      </p:sp>
      <p:sp>
        <p:nvSpPr>
          <p:cNvPr id="42" name="object 22">
            <a:extLst>
              <a:ext uri="{FF2B5EF4-FFF2-40B4-BE49-F238E27FC236}">
                <a16:creationId xmlns:a16="http://schemas.microsoft.com/office/drawing/2014/main" id="{3EDDC8BA-BF06-114E-A9B1-8ECCE6B2CD9E}"/>
              </a:ext>
            </a:extLst>
          </p:cNvPr>
          <p:cNvSpPr txBox="1"/>
          <p:nvPr/>
        </p:nvSpPr>
        <p:spPr>
          <a:xfrm>
            <a:off x="10274934" y="6427190"/>
            <a:ext cx="440942" cy="320601"/>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a:t>
            </a:r>
            <a:r>
              <a:rPr lang="en-GB" sz="2000" b="0" kern="0" spc="-25" dirty="0">
                <a:solidFill>
                  <a:srgbClr val="1F487C"/>
                </a:solidFill>
                <a:latin typeface="Times New Roman"/>
                <a:cs typeface="Times New Roman"/>
              </a:rPr>
              <a:t>0</a:t>
            </a:r>
            <a:r>
              <a:rPr sz="2000" b="0" kern="0" spc="-25" dirty="0">
                <a:solidFill>
                  <a:srgbClr val="1F487C"/>
                </a:solidFill>
                <a:latin typeface="Times New Roman"/>
                <a:cs typeface="Times New Roman"/>
              </a:rPr>
              <a:t>8</a:t>
            </a:r>
            <a:endParaRPr sz="2000" b="0" kern="0" dirty="0">
              <a:solidFill>
                <a:sysClr val="windowText" lastClr="000000"/>
              </a:solidFill>
              <a:latin typeface="Times New Roman"/>
              <a:cs typeface="Times New Roman"/>
            </a:endParaRPr>
          </a:p>
        </p:txBody>
      </p:sp>
      <p:cxnSp>
        <p:nvCxnSpPr>
          <p:cNvPr id="54" name="Straight Arrow Connector 53">
            <a:extLst>
              <a:ext uri="{FF2B5EF4-FFF2-40B4-BE49-F238E27FC236}">
                <a16:creationId xmlns:a16="http://schemas.microsoft.com/office/drawing/2014/main" id="{E8E6A784-EA25-0E61-AB84-02B467847B0B}"/>
              </a:ext>
            </a:extLst>
          </p:cNvPr>
          <p:cNvCxnSpPr>
            <a:cxnSpLocks/>
          </p:cNvCxnSpPr>
          <p:nvPr/>
        </p:nvCxnSpPr>
        <p:spPr bwMode="auto">
          <a:xfrm>
            <a:off x="5087945" y="3817250"/>
            <a:ext cx="0" cy="371475"/>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0A0F6A7-1E42-BF15-B457-626B2FF7F768}"/>
                  </a:ext>
                </a:extLst>
              </p:cNvPr>
              <p:cNvSpPr txBox="1"/>
              <p:nvPr/>
            </p:nvSpPr>
            <p:spPr>
              <a:xfrm>
                <a:off x="5060407" y="3774094"/>
                <a:ext cx="436185" cy="369332"/>
              </a:xfrm>
              <a:prstGeom prst="rect">
                <a:avLst/>
              </a:prstGeom>
              <a:no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1</m:t>
                          </m:r>
                        </m:sub>
                      </m:sSub>
                    </m:oMath>
                  </m:oMathPara>
                </a14:m>
                <a:endParaRPr kumimoji="0" lang="en-GB" sz="1800" b="0" i="0" u="none" strike="noStrike" kern="0" cap="none" spc="-10" normalizeH="0" baseline="0" noProof="0" dirty="0">
                  <a:ln>
                    <a:noFill/>
                  </a:ln>
                  <a:solidFill>
                    <a:srgbClr val="FF0000"/>
                  </a:solidFill>
                  <a:effectLst/>
                  <a:uLnTx/>
                  <a:uFillTx/>
                  <a:latin typeface="Times New Roman"/>
                  <a:ea typeface="+mn-ea"/>
                  <a:cs typeface="Times New Roman"/>
                </a:endParaRPr>
              </a:p>
            </p:txBody>
          </p:sp>
        </mc:Choice>
        <mc:Fallback xmlns="">
          <p:sp>
            <p:nvSpPr>
              <p:cNvPr id="55" name="TextBox 54">
                <a:extLst>
                  <a:ext uri="{FF2B5EF4-FFF2-40B4-BE49-F238E27FC236}">
                    <a16:creationId xmlns:a16="http://schemas.microsoft.com/office/drawing/2014/main" id="{40A0F6A7-1E42-BF15-B457-626B2FF7F768}"/>
                  </a:ext>
                </a:extLst>
              </p:cNvPr>
              <p:cNvSpPr txBox="1">
                <a:spLocks noRot="1" noChangeAspect="1" noMove="1" noResize="1" noEditPoints="1" noAdjustHandles="1" noChangeArrowheads="1" noChangeShapeType="1" noTextEdit="1"/>
              </p:cNvSpPr>
              <p:nvPr/>
            </p:nvSpPr>
            <p:spPr>
              <a:xfrm>
                <a:off x="5060407" y="3774094"/>
                <a:ext cx="436185" cy="369332"/>
              </a:xfrm>
              <a:prstGeom prst="rect">
                <a:avLst/>
              </a:prstGeom>
              <a:blipFill>
                <a:blip r:embed="rId12"/>
                <a:stretch>
                  <a:fillRect/>
                </a:stretch>
              </a:blipFill>
              <a:ln>
                <a:solidFill>
                  <a:schemeClr val="bg1"/>
                </a:solidFill>
              </a:ln>
            </p:spPr>
            <p:txBody>
              <a:bodyPr/>
              <a:lstStyle/>
              <a:p>
                <a:r>
                  <a:rPr lang="en-SE">
                    <a:noFill/>
                  </a:rPr>
                  <a:t> </a:t>
                </a:r>
              </a:p>
            </p:txBody>
          </p:sp>
        </mc:Fallback>
      </mc:AlternateContent>
      <p:sp>
        <p:nvSpPr>
          <p:cNvPr id="56" name="Rectangle 55">
            <a:extLst>
              <a:ext uri="{FF2B5EF4-FFF2-40B4-BE49-F238E27FC236}">
                <a16:creationId xmlns:a16="http://schemas.microsoft.com/office/drawing/2014/main" id="{D6F28890-E27A-A4BC-EADD-A61312955609}"/>
              </a:ext>
            </a:extLst>
          </p:cNvPr>
          <p:cNvSpPr/>
          <p:nvPr/>
        </p:nvSpPr>
        <p:spPr bwMode="auto">
          <a:xfrm>
            <a:off x="4294935" y="4561078"/>
            <a:ext cx="868137" cy="159650"/>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59" name="Rectangle 58">
            <a:extLst>
              <a:ext uri="{FF2B5EF4-FFF2-40B4-BE49-F238E27FC236}">
                <a16:creationId xmlns:a16="http://schemas.microsoft.com/office/drawing/2014/main" id="{DB6D7852-A1EF-501C-E251-D62B2274BDE4}"/>
              </a:ext>
            </a:extLst>
          </p:cNvPr>
          <p:cNvSpPr/>
          <p:nvPr/>
        </p:nvSpPr>
        <p:spPr bwMode="auto">
          <a:xfrm>
            <a:off x="9921783" y="4600720"/>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60" name="Rectangle 59">
            <a:extLst>
              <a:ext uri="{FF2B5EF4-FFF2-40B4-BE49-F238E27FC236}">
                <a16:creationId xmlns:a16="http://schemas.microsoft.com/office/drawing/2014/main" id="{75756520-6921-4569-9045-512267516C11}"/>
              </a:ext>
            </a:extLst>
          </p:cNvPr>
          <p:cNvSpPr/>
          <p:nvPr/>
        </p:nvSpPr>
        <p:spPr bwMode="auto">
          <a:xfrm>
            <a:off x="10142537" y="5396145"/>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64" name="object 139">
            <a:extLst>
              <a:ext uri="{FF2B5EF4-FFF2-40B4-BE49-F238E27FC236}">
                <a16:creationId xmlns:a16="http://schemas.microsoft.com/office/drawing/2014/main" id="{779D8619-DF20-B1E3-0099-2C0973421DE6}"/>
              </a:ext>
            </a:extLst>
          </p:cNvPr>
          <p:cNvSpPr txBox="1"/>
          <p:nvPr/>
        </p:nvSpPr>
        <p:spPr>
          <a:xfrm>
            <a:off x="1606836" y="3815634"/>
            <a:ext cx="967130" cy="312906"/>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a:t>
            </a:r>
            <a:r>
              <a:rPr lang="en-GB" spc="-10" dirty="0">
                <a:latin typeface="Times New Roman"/>
                <a:cs typeface="Times New Roman"/>
              </a:rPr>
              <a:t>ty</a:t>
            </a:r>
            <a:endParaRPr sz="2400" baseline="-22222" dirty="0">
              <a:latin typeface="Times New Roman"/>
              <a:cs typeface="Times New Roman"/>
            </a:endParaRPr>
          </a:p>
        </p:txBody>
      </p:sp>
      <p:cxnSp>
        <p:nvCxnSpPr>
          <p:cNvPr id="65" name="Straight Arrow Connector 64">
            <a:extLst>
              <a:ext uri="{FF2B5EF4-FFF2-40B4-BE49-F238E27FC236}">
                <a16:creationId xmlns:a16="http://schemas.microsoft.com/office/drawing/2014/main" id="{12E91D48-09B3-0F09-1B74-B7906BC20653}"/>
              </a:ext>
            </a:extLst>
          </p:cNvPr>
          <p:cNvCxnSpPr>
            <a:cxnSpLocks/>
          </p:cNvCxnSpPr>
          <p:nvPr/>
        </p:nvCxnSpPr>
        <p:spPr bwMode="auto">
          <a:xfrm flipV="1">
            <a:off x="1987639" y="4114800"/>
            <a:ext cx="22863" cy="1676586"/>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287E41-29D5-A8E4-1984-33DDF3C7370A}"/>
                  </a:ext>
                </a:extLst>
              </p:cNvPr>
              <p:cNvSpPr txBox="1"/>
              <p:nvPr/>
            </p:nvSpPr>
            <p:spPr>
              <a:xfrm>
                <a:off x="3525519" y="4934474"/>
                <a:ext cx="1306687"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released</a:t>
                </a:r>
                <a:endParaRPr lang="en-SE" sz="2000" dirty="0">
                  <a:solidFill>
                    <a:schemeClr val="tx1"/>
                  </a:solidFill>
                </a:endParaRPr>
              </a:p>
            </p:txBody>
          </p:sp>
        </mc:Choice>
        <mc:Fallback xmlns="">
          <p:sp>
            <p:nvSpPr>
              <p:cNvPr id="3" name="TextBox 2">
                <a:extLst>
                  <a:ext uri="{FF2B5EF4-FFF2-40B4-BE49-F238E27FC236}">
                    <a16:creationId xmlns:a16="http://schemas.microsoft.com/office/drawing/2014/main" id="{03287E41-29D5-A8E4-1984-33DDF3C7370A}"/>
                  </a:ext>
                </a:extLst>
              </p:cNvPr>
              <p:cNvSpPr txBox="1">
                <a:spLocks noRot="1" noChangeAspect="1" noMove="1" noResize="1" noEditPoints="1" noAdjustHandles="1" noChangeArrowheads="1" noChangeShapeType="1" noTextEdit="1"/>
              </p:cNvSpPr>
              <p:nvPr/>
            </p:nvSpPr>
            <p:spPr>
              <a:xfrm>
                <a:off x="3525519" y="4934474"/>
                <a:ext cx="1306687" cy="400110"/>
              </a:xfrm>
              <a:prstGeom prst="rect">
                <a:avLst/>
              </a:prstGeom>
              <a:blipFill>
                <a:blip r:embed="rId13"/>
                <a:stretch>
                  <a:fillRect t="-7576" r="-1395" b="-25758"/>
                </a:stretch>
              </a:blipFill>
            </p:spPr>
            <p:txBody>
              <a:bodyPr/>
              <a:lstStyle/>
              <a:p>
                <a:r>
                  <a:rPr lang="en-SE">
                    <a:noFill/>
                  </a:rPr>
                  <a:t> </a:t>
                </a:r>
              </a:p>
            </p:txBody>
          </p:sp>
        </mc:Fallback>
      </mc:AlternateContent>
      <p:cxnSp>
        <p:nvCxnSpPr>
          <p:cNvPr id="7" name="Straight Arrow Connector 6">
            <a:extLst>
              <a:ext uri="{FF2B5EF4-FFF2-40B4-BE49-F238E27FC236}">
                <a16:creationId xmlns:a16="http://schemas.microsoft.com/office/drawing/2014/main" id="{1491D8ED-0856-BADB-939D-D95E545113F9}"/>
              </a:ext>
            </a:extLst>
          </p:cNvPr>
          <p:cNvCxnSpPr>
            <a:cxnSpLocks/>
          </p:cNvCxnSpPr>
          <p:nvPr/>
        </p:nvCxnSpPr>
        <p:spPr bwMode="auto">
          <a:xfrm>
            <a:off x="3694059" y="4616153"/>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0FCFB652-3EFF-01C0-3D01-06F70501ECED}"/>
              </a:ext>
            </a:extLst>
          </p:cNvPr>
          <p:cNvCxnSpPr>
            <a:cxnSpLocks/>
          </p:cNvCxnSpPr>
          <p:nvPr/>
        </p:nvCxnSpPr>
        <p:spPr bwMode="auto">
          <a:xfrm>
            <a:off x="3582511" y="3788516"/>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C9172E77-6278-DAEB-3D76-D928A81E6EFA}"/>
              </a:ext>
            </a:extLst>
          </p:cNvPr>
          <p:cNvCxnSpPr>
            <a:cxnSpLocks/>
          </p:cNvCxnSpPr>
          <p:nvPr/>
        </p:nvCxnSpPr>
        <p:spPr bwMode="auto">
          <a:xfrm>
            <a:off x="2744787" y="5386958"/>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071012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Deadlocks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2696845"/>
              </a:xfrm>
            </p:spPr>
            <p:txBody>
              <a:bodyPr>
                <a:normAutofit/>
              </a:bodyPr>
              <a:lstStyle/>
              <a:p>
                <a:pPr eaLnBrk="1" hangingPunct="1"/>
                <a:r>
                  <a:rPr lang="en-US" altLang="zh-CN" dirty="0">
                    <a:ea typeface="宋体" charset="-122"/>
                  </a:rPr>
                  <a:t>Classic deadlock scenario: </a:t>
                </a:r>
                <a:r>
                  <a:rPr lang="en-US" altLang="zh-CN" sz="2400" dirty="0">
                    <a:ea typeface="宋体" charset="-122"/>
                  </a:rPr>
                  <a:t>Two tasks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and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acquires two semaphores </a:t>
                </a:r>
                <a:r>
                  <a:rPr lang="en-US" altLang="zh-CN" dirty="0">
                    <a:ea typeface="宋体" charset="-122"/>
                  </a:rPr>
                  <a:t>s</a:t>
                </a:r>
                <a:r>
                  <a:rPr lang="en-US" altLang="zh-CN" baseline="-25000" dirty="0">
                    <a:ea typeface="宋体" charset="-122"/>
                  </a:rPr>
                  <a:t>1</a:t>
                </a:r>
                <a:r>
                  <a:rPr lang="en-US" altLang="zh-CN" dirty="0">
                    <a:ea typeface="宋体" charset="-122"/>
                  </a:rPr>
                  <a:t>, s</a:t>
                </a:r>
                <a:r>
                  <a:rPr lang="en-US" altLang="zh-CN" baseline="-25000" dirty="0">
                    <a:ea typeface="宋体" charset="-122"/>
                  </a:rPr>
                  <a:t>2 </a:t>
                </a:r>
                <a:r>
                  <a:rPr lang="en-US" altLang="zh-CN" sz="2400" dirty="0">
                    <a:ea typeface="宋体" charset="-122"/>
                  </a:rPr>
                  <a:t>in opposite order:</a:t>
                </a:r>
              </a:p>
              <a:p>
                <a:pPr lvl="1" eaLnBrk="1" hangingPunct="1">
                  <a:lnSpc>
                    <a:spcPct val="80000"/>
                  </a:lnSpc>
                </a:pPr>
                <a:r>
                  <a:rPr lang="en-GB" altLang="zh-CN" dirty="0">
                    <a:ea typeface="宋体" charset="-122"/>
                  </a:rPr>
                  <a:t>HP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enters blue CS A before pink CS B: …lock(s</a:t>
                </a:r>
                <a:r>
                  <a:rPr lang="en-US" altLang="zh-CN" baseline="-25000" dirty="0">
                    <a:ea typeface="宋体" charset="-122"/>
                  </a:rPr>
                  <a:t>1</a:t>
                </a:r>
                <a:r>
                  <a:rPr lang="en-US" altLang="zh-CN" dirty="0">
                    <a:ea typeface="宋体" charset="-122"/>
                  </a:rPr>
                  <a:t>)…lock(s</a:t>
                </a:r>
                <a:r>
                  <a:rPr lang="en-US" altLang="zh-CN" baseline="-25000" dirty="0">
                    <a:ea typeface="宋体" charset="-122"/>
                  </a:rPr>
                  <a:t>2</a:t>
                </a:r>
                <a:r>
                  <a:rPr lang="en-US" altLang="zh-CN" dirty="0">
                    <a:ea typeface="宋体" charset="-122"/>
                  </a:rPr>
                  <a:t>)… unlock(s</a:t>
                </a:r>
                <a:r>
                  <a:rPr lang="en-US" altLang="zh-CN" baseline="-25000" dirty="0">
                    <a:ea typeface="宋体" charset="-122"/>
                  </a:rPr>
                  <a:t>2</a:t>
                </a:r>
                <a:r>
                  <a:rPr lang="en-US" altLang="zh-CN" dirty="0">
                    <a:ea typeface="宋体" charset="-122"/>
                  </a:rPr>
                  <a:t>)…unlock(s</a:t>
                </a:r>
                <a:r>
                  <a:rPr lang="en-US" altLang="zh-CN" baseline="-25000" dirty="0">
                    <a:ea typeface="宋体" charset="-122"/>
                  </a:rPr>
                  <a:t>1</a:t>
                </a:r>
                <a:r>
                  <a:rPr lang="en-US" altLang="zh-CN" dirty="0">
                    <a:ea typeface="宋体" charset="-122"/>
                  </a:rPr>
                  <a:t>)…</a:t>
                </a:r>
              </a:p>
              <a:p>
                <a:pPr lvl="1" eaLnBrk="1" hangingPunct="1">
                  <a:lnSpc>
                    <a:spcPct val="80000"/>
                  </a:lnSpc>
                </a:pPr>
                <a:r>
                  <a:rPr lang="en-GB" altLang="zh-CN" dirty="0">
                    <a:ea typeface="宋体" charset="-122"/>
                  </a:rPr>
                  <a:t>LP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enters pink CS B before blue CS A: …lock(s</a:t>
                </a:r>
                <a:r>
                  <a:rPr lang="en-US" altLang="zh-CN" baseline="-25000" dirty="0">
                    <a:ea typeface="宋体" charset="-122"/>
                  </a:rPr>
                  <a:t>2</a:t>
                </a:r>
                <a:r>
                  <a:rPr lang="en-US" altLang="zh-CN" dirty="0">
                    <a:ea typeface="宋体" charset="-122"/>
                  </a:rPr>
                  <a:t>)…lock(s</a:t>
                </a:r>
                <a:r>
                  <a:rPr lang="en-US" altLang="zh-CN" baseline="-25000" dirty="0">
                    <a:ea typeface="宋体" charset="-122"/>
                  </a:rPr>
                  <a:t>1</a:t>
                </a:r>
                <a:r>
                  <a:rPr lang="en-US" altLang="zh-CN" dirty="0">
                    <a:ea typeface="宋体" charset="-122"/>
                  </a:rPr>
                  <a:t>)… unlock(s</a:t>
                </a:r>
                <a:r>
                  <a:rPr lang="en-US" altLang="zh-CN" baseline="-25000" dirty="0">
                    <a:ea typeface="宋体" charset="-122"/>
                  </a:rPr>
                  <a:t>1</a:t>
                </a:r>
                <a:r>
                  <a:rPr lang="en-US" altLang="zh-CN" dirty="0">
                    <a:ea typeface="宋体" charset="-122"/>
                  </a:rPr>
                  <a:t>)…unlock(s</a:t>
                </a:r>
                <a:r>
                  <a:rPr lang="en-US" altLang="zh-CN" baseline="-25000" dirty="0">
                    <a:ea typeface="宋体" charset="-122"/>
                  </a:rPr>
                  <a:t>2</a:t>
                </a:r>
                <a:r>
                  <a:rPr lang="en-US" altLang="zh-CN" dirty="0">
                    <a:ea typeface="宋体" charset="-122"/>
                  </a:rPr>
                  <a:t>)…</a:t>
                </a:r>
              </a:p>
              <a:p>
                <a:pPr lvl="1" eaLnBrk="1" hangingPunct="1"/>
                <a:r>
                  <a:rPr lang="en-US" altLang="zh-CN" dirty="0">
                    <a:ea typeface="宋体" charset="-122"/>
                  </a:rPr>
                  <a:t>LP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runs first and locks s</a:t>
                </a:r>
                <a:r>
                  <a:rPr lang="en-US" altLang="zh-CN" baseline="-25000" dirty="0">
                    <a:ea typeface="宋体" charset="-122"/>
                  </a:rPr>
                  <a:t>2</a:t>
                </a:r>
                <a:endParaRPr lang="en-US" altLang="zh-CN" dirty="0">
                  <a:ea typeface="宋体" charset="-122"/>
                </a:endParaRPr>
              </a:p>
              <a:p>
                <a:pPr lvl="1" eaLnBrk="1" hangingPunct="1"/>
                <a:r>
                  <a:rPr lang="en-US" altLang="zh-CN" dirty="0">
                    <a:ea typeface="宋体" charset="-122"/>
                  </a:rPr>
                  <a:t>HP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starts running and locks s</a:t>
                </a:r>
                <a:r>
                  <a:rPr lang="en-US" altLang="zh-CN" baseline="-25000" dirty="0">
                    <a:ea typeface="宋体" charset="-122"/>
                  </a:rPr>
                  <a:t>1</a:t>
                </a:r>
                <a:r>
                  <a:rPr lang="en-US" altLang="zh-CN" dirty="0">
                    <a:ea typeface="宋体" charset="-122"/>
                  </a:rPr>
                  <a:t>, then tries to lock s</a:t>
                </a:r>
                <a:r>
                  <a:rPr lang="en-US" altLang="zh-CN" baseline="-25000" dirty="0">
                    <a:ea typeface="宋体" charset="-122"/>
                  </a:rPr>
                  <a:t>2</a:t>
                </a:r>
                <a:r>
                  <a:rPr lang="en-US" altLang="zh-CN" dirty="0">
                    <a:ea typeface="宋体" charset="-122"/>
                  </a:rPr>
                  <a:t>, gets blocked by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2</m:t>
                        </m:r>
                      </m:sub>
                    </m:sSub>
                  </m:oMath>
                </a14:m>
                <a:endParaRPr lang="en-US" altLang="zh-CN" dirty="0">
                  <a:ea typeface="宋体" charset="-122"/>
                </a:endParaRPr>
              </a:p>
              <a:p>
                <a:pPr lvl="1" eaLnBrk="1" hangingPunct="1"/>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2</m:t>
                        </m:r>
                      </m:sub>
                    </m:sSub>
                  </m:oMath>
                </a14:m>
                <a:r>
                  <a:rPr lang="en-US" altLang="zh-CN" dirty="0">
                    <a:ea typeface="宋体" charset="-122"/>
                  </a:rPr>
                  <a:t> </a:t>
                </a:r>
                <a:r>
                  <a:rPr lang="en-GB" altLang="zh-CN" dirty="0">
                    <a:ea typeface="宋体" charset="-122"/>
                  </a:rPr>
                  <a:t>starts </a:t>
                </a:r>
                <a:r>
                  <a:rPr lang="en-US" altLang="zh-CN" dirty="0">
                    <a:ea typeface="宋体" charset="-122"/>
                  </a:rPr>
                  <a:t>running and tries to lock s</a:t>
                </a:r>
                <a:r>
                  <a:rPr lang="en-US" altLang="zh-CN" baseline="-25000" dirty="0">
                    <a:ea typeface="宋体" charset="-122"/>
                  </a:rPr>
                  <a:t>1, </a:t>
                </a:r>
                <a:r>
                  <a:rPr lang="en-US" altLang="zh-CN" dirty="0">
                    <a:ea typeface="宋体" charset="-122"/>
                  </a:rPr>
                  <a:t>but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holds s</a:t>
                </a:r>
                <a:r>
                  <a:rPr lang="en-US" altLang="zh-CN" baseline="-25000" dirty="0">
                    <a:ea typeface="宋体" charset="-122"/>
                  </a:rPr>
                  <a:t>2</a:t>
                </a:r>
                <a:r>
                  <a:rPr lang="en-US" altLang="zh-CN"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2696845"/>
              </a:xfrm>
              <a:blipFill>
                <a:blip r:embed="rId3"/>
                <a:stretch>
                  <a:fillRect l="-965" t="-4072" b="-4751"/>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4"/>
          <a:stretch>
            <a:fillRect/>
          </a:stretch>
        </p:blipFill>
        <p:spPr>
          <a:xfrm>
            <a:off x="3095147" y="3440881"/>
            <a:ext cx="6001705" cy="3234902"/>
          </a:xfrm>
          <a:prstGeom prst="rect">
            <a:avLst/>
          </a:prstGeom>
        </p:spPr>
      </p:pic>
    </p:spTree>
    <p:extLst>
      <p:ext uri="{BB962C8B-B14F-4D97-AF65-F5344CB8AC3E}">
        <p14:creationId xmlns:p14="http://schemas.microsoft.com/office/powerpoint/2010/main" val="327427646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a:buFont typeface="Arial" panose="020B0604020202020204" pitchFamily="34" charset="0"/>
                  <a:buChar char="•"/>
                </a:pPr>
                <a:r>
                  <a:rPr lang="en-GB" dirty="0"/>
                  <a:t>A task in a CS increases its priority if it is holding a lock s, and blocks other higher priority tasks, by inheriting the highest priority of all tasks blocked waiting for lock s</a:t>
                </a:r>
              </a:p>
              <a:p>
                <a:pPr lvl="1">
                  <a:buFont typeface="Arial" panose="020B0604020202020204" pitchFamily="34" charset="0"/>
                  <a:buChar char="•"/>
                </a:pP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𝐶𝑆</m:t>
                        </m:r>
                      </m:sub>
                    </m:sSub>
                    <m:r>
                      <a:rPr lang="en-GB">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max</m:t>
                        </m:r>
                      </m:fName>
                      <m:e>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𝑘</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𝜏</m:t>
                            </m:r>
                          </m:e>
                          <m:sub>
                            <m:r>
                              <a:rPr lang="en-GB">
                                <a:latin typeface="Cambria Math" panose="02040503050406030204" pitchFamily="18" charset="0"/>
                              </a:rPr>
                              <m:t>𝑘</m:t>
                            </m:r>
                          </m:sub>
                        </m:sSub>
                        <m:r>
                          <a:rPr lang="en-GB">
                            <a:latin typeface="Cambria Math" panose="02040503050406030204" pitchFamily="18" charset="0"/>
                          </a:rPr>
                          <m:t> </m:t>
                        </m:r>
                        <m:r>
                          <m:rPr>
                            <m:sty m:val="p"/>
                          </m:rPr>
                          <a:rPr lang="en-GB" i="0">
                            <a:latin typeface="Cambria Math" panose="02040503050406030204" pitchFamily="18" charset="0"/>
                          </a:rPr>
                          <m:t>blocked</m:t>
                        </m:r>
                        <m:r>
                          <a:rPr lang="en-GB" i="0">
                            <a:latin typeface="Cambria Math" panose="02040503050406030204" pitchFamily="18" charset="0"/>
                          </a:rPr>
                          <m:t> </m:t>
                        </m:r>
                        <m:r>
                          <m:rPr>
                            <m:sty m:val="p"/>
                          </m:rPr>
                          <a:rPr lang="en-GB" i="0">
                            <a:latin typeface="Cambria Math" panose="02040503050406030204" pitchFamily="18" charset="0"/>
                          </a:rPr>
                          <m:t>on</m:t>
                        </m:r>
                        <m:r>
                          <a:rPr lang="en-GB" i="0">
                            <a:latin typeface="Cambria Math" panose="02040503050406030204" pitchFamily="18" charset="0"/>
                          </a:rPr>
                          <m:t> </m:t>
                        </m:r>
                        <m:r>
                          <m:rPr>
                            <m:sty m:val="p"/>
                          </m:rPr>
                          <a:rPr lang="en-GB" i="0">
                            <a:latin typeface="Cambria Math" panose="02040503050406030204" pitchFamily="18" charset="0"/>
                          </a:rPr>
                          <m:t>CS</m:t>
                        </m:r>
                        <m:r>
                          <a:rPr lang="en-GB">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a:stretch>
              </a:blipFill>
            </p:spPr>
            <p:txBody>
              <a:bodyPr/>
              <a:lstStyle/>
              <a:p>
                <a:r>
                  <a:rPr lang="en-SE">
                    <a:noFill/>
                  </a:rPr>
                  <a:t> </a:t>
                </a:r>
              </a:p>
            </p:txBody>
          </p:sp>
        </mc:Fallback>
      </mc:AlternateContent>
    </p:spTree>
    <p:extLst>
      <p:ext uri="{BB962C8B-B14F-4D97-AF65-F5344CB8AC3E}">
        <p14:creationId xmlns:p14="http://schemas.microsoft.com/office/powerpoint/2010/main" val="264706202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1B37-201E-08BE-6E4D-A8040C841FD5}"/>
              </a:ext>
            </a:extLst>
          </p:cNvPr>
          <p:cNvSpPr>
            <a:spLocks noGrp="1"/>
          </p:cNvSpPr>
          <p:nvPr>
            <p:ph type="title"/>
          </p:nvPr>
        </p:nvSpPr>
        <p:spPr/>
        <p:txBody>
          <a:bodyPr/>
          <a:lstStyle/>
          <a:p>
            <a:r>
              <a:rPr lang="en-GB" dirty="0"/>
              <a:t>Priority Inheritance Protocol (PIP)</a:t>
            </a:r>
            <a:endParaRPr lang="en-SE" dirty="0"/>
          </a:p>
        </p:txBody>
      </p:sp>
      <p:grpSp>
        <p:nvGrpSpPr>
          <p:cNvPr id="41" name="object 4">
            <a:extLst>
              <a:ext uri="{FF2B5EF4-FFF2-40B4-BE49-F238E27FC236}">
                <a16:creationId xmlns:a16="http://schemas.microsoft.com/office/drawing/2014/main" id="{A035312C-9E33-4321-8327-21EDA54C55A4}"/>
              </a:ext>
            </a:extLst>
          </p:cNvPr>
          <p:cNvGrpSpPr/>
          <p:nvPr/>
        </p:nvGrpSpPr>
        <p:grpSpPr>
          <a:xfrm>
            <a:off x="2743200" y="3707384"/>
            <a:ext cx="7663180" cy="393700"/>
            <a:chOff x="806450" y="3270250"/>
            <a:chExt cx="7663180" cy="393700"/>
          </a:xfrm>
        </p:grpSpPr>
        <p:sp>
          <p:nvSpPr>
            <p:cNvPr id="42" name="object 5">
              <a:extLst>
                <a:ext uri="{FF2B5EF4-FFF2-40B4-BE49-F238E27FC236}">
                  <a16:creationId xmlns:a16="http://schemas.microsoft.com/office/drawing/2014/main" id="{F4CDB561-6B5A-E79D-3ECC-C3250C63AA17}"/>
                </a:ext>
              </a:extLst>
            </p:cNvPr>
            <p:cNvSpPr/>
            <p:nvPr/>
          </p:nvSpPr>
          <p:spPr>
            <a:xfrm>
              <a:off x="4381500" y="3421126"/>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6">
              <a:extLst>
                <a:ext uri="{FF2B5EF4-FFF2-40B4-BE49-F238E27FC236}">
                  <a16:creationId xmlns:a16="http://schemas.microsoft.com/office/drawing/2014/main" id="{14D5905C-A9EA-FFD5-0D5E-C667FC552B52}"/>
                </a:ext>
              </a:extLst>
            </p:cNvPr>
            <p:cNvSpPr/>
            <p:nvPr/>
          </p:nvSpPr>
          <p:spPr>
            <a:xfrm>
              <a:off x="4381500" y="3421126"/>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7">
              <a:extLst>
                <a:ext uri="{FF2B5EF4-FFF2-40B4-BE49-F238E27FC236}">
                  <a16:creationId xmlns:a16="http://schemas.microsoft.com/office/drawing/2014/main" id="{9EDECE4A-7EAD-9820-747D-76E37F7E4418}"/>
                </a:ext>
              </a:extLst>
            </p:cNvPr>
            <p:cNvSpPr/>
            <p:nvPr/>
          </p:nvSpPr>
          <p:spPr>
            <a:xfrm>
              <a:off x="806450" y="3276600"/>
              <a:ext cx="7663180" cy="381000"/>
            </a:xfrm>
            <a:custGeom>
              <a:avLst/>
              <a:gdLst/>
              <a:ahLst/>
              <a:cxnLst/>
              <a:rect l="l" t="t" r="r" b="b"/>
              <a:pathLst>
                <a:path w="7663180" h="381000">
                  <a:moveTo>
                    <a:pt x="0" y="381000"/>
                  </a:moveTo>
                  <a:lnTo>
                    <a:pt x="7662926" y="381000"/>
                  </a:lnTo>
                </a:path>
                <a:path w="7663180" h="381000">
                  <a:moveTo>
                    <a:pt x="6373876" y="12700"/>
                  </a:moveTo>
                  <a:lnTo>
                    <a:pt x="6375400" y="379349"/>
                  </a:lnTo>
                </a:path>
                <a:path w="7663180" h="381000">
                  <a:moveTo>
                    <a:pt x="854075" y="0"/>
                  </a:moveTo>
                  <a:lnTo>
                    <a:pt x="855726" y="366649"/>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8">
              <a:extLst>
                <a:ext uri="{FF2B5EF4-FFF2-40B4-BE49-F238E27FC236}">
                  <a16:creationId xmlns:a16="http://schemas.microsoft.com/office/drawing/2014/main" id="{3DD28FDF-131D-4D67-F341-E7CE6DD7F3EC}"/>
                </a:ext>
              </a:extLst>
            </p:cNvPr>
            <p:cNvSpPr/>
            <p:nvPr/>
          </p:nvSpPr>
          <p:spPr>
            <a:xfrm>
              <a:off x="3530600" y="3419475"/>
              <a:ext cx="852805" cy="231775"/>
            </a:xfrm>
            <a:custGeom>
              <a:avLst/>
              <a:gdLst/>
              <a:ahLst/>
              <a:cxnLst/>
              <a:rect l="l" t="t" r="r" b="b"/>
              <a:pathLst>
                <a:path w="852804" h="231775">
                  <a:moveTo>
                    <a:pt x="852487" y="0"/>
                  </a:moveTo>
                  <a:lnTo>
                    <a:pt x="0" y="0"/>
                  </a:lnTo>
                  <a:lnTo>
                    <a:pt x="0" y="231775"/>
                  </a:lnTo>
                  <a:lnTo>
                    <a:pt x="852487" y="231775"/>
                  </a:lnTo>
                  <a:lnTo>
                    <a:pt x="852487"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9">
              <a:extLst>
                <a:ext uri="{FF2B5EF4-FFF2-40B4-BE49-F238E27FC236}">
                  <a16:creationId xmlns:a16="http://schemas.microsoft.com/office/drawing/2014/main" id="{29927F60-5001-410E-8992-AC4276F80089}"/>
                </a:ext>
              </a:extLst>
            </p:cNvPr>
            <p:cNvSpPr/>
            <p:nvPr/>
          </p:nvSpPr>
          <p:spPr>
            <a:xfrm>
              <a:off x="3530600" y="3419475"/>
              <a:ext cx="852805" cy="231775"/>
            </a:xfrm>
            <a:custGeom>
              <a:avLst/>
              <a:gdLst/>
              <a:ahLst/>
              <a:cxnLst/>
              <a:rect l="l" t="t" r="r" b="b"/>
              <a:pathLst>
                <a:path w="852804" h="231775">
                  <a:moveTo>
                    <a:pt x="0" y="231775"/>
                  </a:moveTo>
                  <a:lnTo>
                    <a:pt x="852487" y="231775"/>
                  </a:lnTo>
                  <a:lnTo>
                    <a:pt x="852487"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0">
              <a:extLst>
                <a:ext uri="{FF2B5EF4-FFF2-40B4-BE49-F238E27FC236}">
                  <a16:creationId xmlns:a16="http://schemas.microsoft.com/office/drawing/2014/main" id="{4830C56E-D669-5B16-C363-D34C44964184}"/>
                </a:ext>
              </a:extLst>
            </p:cNvPr>
            <p:cNvSpPr/>
            <p:nvPr/>
          </p:nvSpPr>
          <p:spPr>
            <a:xfrm>
              <a:off x="1659000" y="3424173"/>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1">
              <a:extLst>
                <a:ext uri="{FF2B5EF4-FFF2-40B4-BE49-F238E27FC236}">
                  <a16:creationId xmlns:a16="http://schemas.microsoft.com/office/drawing/2014/main" id="{8C6FE950-1EF4-E1BA-6392-F070F37B8A61}"/>
                </a:ext>
              </a:extLst>
            </p:cNvPr>
            <p:cNvSpPr/>
            <p:nvPr/>
          </p:nvSpPr>
          <p:spPr>
            <a:xfrm>
              <a:off x="1659000" y="3424173"/>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9" name="object 12">
            <a:extLst>
              <a:ext uri="{FF2B5EF4-FFF2-40B4-BE49-F238E27FC236}">
                <a16:creationId xmlns:a16="http://schemas.microsoft.com/office/drawing/2014/main" id="{FE94AADB-BE0E-E0DC-00D7-E685D7C84063}"/>
              </a:ext>
            </a:extLst>
          </p:cNvPr>
          <p:cNvSpPr/>
          <p:nvPr/>
        </p:nvSpPr>
        <p:spPr>
          <a:xfrm>
            <a:off x="2752725" y="6120384"/>
            <a:ext cx="7667625" cy="255904"/>
          </a:xfrm>
          <a:custGeom>
            <a:avLst/>
            <a:gdLst/>
            <a:ahLst/>
            <a:cxnLst/>
            <a:rect l="l" t="t" r="r" b="b"/>
            <a:pathLst>
              <a:path w="7667625" h="255904">
                <a:moveTo>
                  <a:pt x="4762" y="4762"/>
                </a:moveTo>
                <a:lnTo>
                  <a:pt x="7667625" y="4762"/>
                </a:lnTo>
              </a:path>
              <a:path w="7667625" h="255904">
                <a:moveTo>
                  <a:pt x="0" y="4762"/>
                </a:moveTo>
                <a:lnTo>
                  <a:pt x="0" y="250825"/>
                </a:lnTo>
              </a:path>
              <a:path w="7667625" h="255904">
                <a:moveTo>
                  <a:pt x="843026" y="4762"/>
                </a:moveTo>
                <a:lnTo>
                  <a:pt x="843026" y="250825"/>
                </a:lnTo>
              </a:path>
              <a:path w="7667625" h="255904">
                <a:moveTo>
                  <a:pt x="1695450" y="0"/>
                </a:moveTo>
                <a:lnTo>
                  <a:pt x="1695450" y="246062"/>
                </a:lnTo>
              </a:path>
              <a:path w="7667625" h="255904">
                <a:moveTo>
                  <a:pt x="2548001" y="9525"/>
                </a:moveTo>
                <a:lnTo>
                  <a:pt x="2548001" y="255587"/>
                </a:lnTo>
              </a:path>
              <a:path w="7667625" h="255904">
                <a:moveTo>
                  <a:pt x="3400425" y="4762"/>
                </a:moveTo>
                <a:lnTo>
                  <a:pt x="3400425" y="250825"/>
                </a:lnTo>
              </a:path>
              <a:path w="7667625" h="255904">
                <a:moveTo>
                  <a:pt x="4252976" y="0"/>
                </a:moveTo>
                <a:lnTo>
                  <a:pt x="4252976" y="246062"/>
                </a:lnTo>
              </a:path>
              <a:path w="7667625" h="255904">
                <a:moveTo>
                  <a:pt x="5105400" y="9525"/>
                </a:moveTo>
                <a:lnTo>
                  <a:pt x="5105400" y="255587"/>
                </a:lnTo>
              </a:path>
              <a:path w="7667625" h="255904">
                <a:moveTo>
                  <a:pt x="5957951" y="4762"/>
                </a:moveTo>
                <a:lnTo>
                  <a:pt x="5957951" y="250825"/>
                </a:lnTo>
              </a:path>
              <a:path w="7667625" h="255904">
                <a:moveTo>
                  <a:pt x="7662926" y="9525"/>
                </a:moveTo>
                <a:lnTo>
                  <a:pt x="7662926" y="255587"/>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13">
            <a:extLst>
              <a:ext uri="{FF2B5EF4-FFF2-40B4-BE49-F238E27FC236}">
                <a16:creationId xmlns:a16="http://schemas.microsoft.com/office/drawing/2014/main" id="{4E1A34E4-9815-7342-64BA-89E4B3828EE5}"/>
              </a:ext>
            </a:extLst>
          </p:cNvPr>
          <p:cNvSpPr txBox="1"/>
          <p:nvPr/>
        </p:nvSpPr>
        <p:spPr>
          <a:xfrm>
            <a:off x="2687269" y="6364681"/>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0</a:t>
            </a:r>
            <a:endParaRPr sz="2000" b="0" kern="0">
              <a:solidFill>
                <a:sysClr val="windowText" lastClr="000000"/>
              </a:solidFill>
              <a:latin typeface="Times New Roman"/>
              <a:cs typeface="Times New Roman"/>
            </a:endParaRPr>
          </a:p>
        </p:txBody>
      </p:sp>
      <p:sp>
        <p:nvSpPr>
          <p:cNvPr id="51" name="object 14">
            <a:extLst>
              <a:ext uri="{FF2B5EF4-FFF2-40B4-BE49-F238E27FC236}">
                <a16:creationId xmlns:a16="http://schemas.microsoft.com/office/drawing/2014/main" id="{DEB4E547-FD2E-6373-D03B-88537BEA4321}"/>
              </a:ext>
            </a:extLst>
          </p:cNvPr>
          <p:cNvSpPr txBox="1"/>
          <p:nvPr/>
        </p:nvSpPr>
        <p:spPr>
          <a:xfrm>
            <a:off x="3525519" y="6374130"/>
            <a:ext cx="153035"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50" dirty="0">
                <a:solidFill>
                  <a:srgbClr val="1F487C"/>
                </a:solidFill>
                <a:latin typeface="Times New Roman"/>
                <a:cs typeface="Times New Roman"/>
              </a:rPr>
              <a:t>2</a:t>
            </a:r>
            <a:endParaRPr sz="2000" b="0" kern="0">
              <a:solidFill>
                <a:sysClr val="windowText" lastClr="000000"/>
              </a:solidFill>
              <a:latin typeface="Times New Roman"/>
              <a:cs typeface="Times New Roman"/>
            </a:endParaRPr>
          </a:p>
        </p:txBody>
      </p:sp>
      <p:sp>
        <p:nvSpPr>
          <p:cNvPr id="52" name="object 15">
            <a:extLst>
              <a:ext uri="{FF2B5EF4-FFF2-40B4-BE49-F238E27FC236}">
                <a16:creationId xmlns:a16="http://schemas.microsoft.com/office/drawing/2014/main" id="{86DE5529-9A91-CFF4-BC5E-4EF57A7EE9DF}"/>
              </a:ext>
            </a:extLst>
          </p:cNvPr>
          <p:cNvSpPr txBox="1"/>
          <p:nvPr/>
        </p:nvSpPr>
        <p:spPr>
          <a:xfrm>
            <a:off x="4363720" y="6369557"/>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4</a:t>
            </a:r>
            <a:endParaRPr sz="2000" b="0" kern="0">
              <a:solidFill>
                <a:sysClr val="windowText" lastClr="000000"/>
              </a:solidFill>
              <a:latin typeface="Times New Roman"/>
              <a:cs typeface="Times New Roman"/>
            </a:endParaRPr>
          </a:p>
        </p:txBody>
      </p:sp>
      <p:sp>
        <p:nvSpPr>
          <p:cNvPr id="53" name="object 16">
            <a:extLst>
              <a:ext uri="{FF2B5EF4-FFF2-40B4-BE49-F238E27FC236}">
                <a16:creationId xmlns:a16="http://schemas.microsoft.com/office/drawing/2014/main" id="{F8C10BD8-3149-6255-D25D-408AB3EA430C}"/>
              </a:ext>
            </a:extLst>
          </p:cNvPr>
          <p:cNvSpPr txBox="1"/>
          <p:nvPr/>
        </p:nvSpPr>
        <p:spPr>
          <a:xfrm>
            <a:off x="5216525" y="6364681"/>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6</a:t>
            </a:r>
            <a:endParaRPr sz="2000" b="0" kern="0">
              <a:solidFill>
                <a:sysClr val="windowText" lastClr="000000"/>
              </a:solidFill>
              <a:latin typeface="Times New Roman"/>
              <a:cs typeface="Times New Roman"/>
            </a:endParaRPr>
          </a:p>
        </p:txBody>
      </p:sp>
      <p:sp>
        <p:nvSpPr>
          <p:cNvPr id="54" name="object 17">
            <a:extLst>
              <a:ext uri="{FF2B5EF4-FFF2-40B4-BE49-F238E27FC236}">
                <a16:creationId xmlns:a16="http://schemas.microsoft.com/office/drawing/2014/main" id="{A9839DEA-D5BE-4D0B-42D6-F12F7ED464FA}"/>
              </a:ext>
            </a:extLst>
          </p:cNvPr>
          <p:cNvSpPr txBox="1"/>
          <p:nvPr/>
        </p:nvSpPr>
        <p:spPr>
          <a:xfrm>
            <a:off x="6083300" y="6360109"/>
            <a:ext cx="153035"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50" dirty="0">
                <a:solidFill>
                  <a:srgbClr val="1F487C"/>
                </a:solidFill>
                <a:latin typeface="Times New Roman"/>
                <a:cs typeface="Times New Roman"/>
              </a:rPr>
              <a:t>8</a:t>
            </a:r>
            <a:endParaRPr sz="2000" b="0" kern="0">
              <a:solidFill>
                <a:sysClr val="windowText" lastClr="000000"/>
              </a:solidFill>
              <a:latin typeface="Times New Roman"/>
              <a:cs typeface="Times New Roman"/>
            </a:endParaRPr>
          </a:p>
        </p:txBody>
      </p:sp>
      <p:sp>
        <p:nvSpPr>
          <p:cNvPr id="55" name="object 18">
            <a:extLst>
              <a:ext uri="{FF2B5EF4-FFF2-40B4-BE49-F238E27FC236}">
                <a16:creationId xmlns:a16="http://schemas.microsoft.com/office/drawing/2014/main" id="{13E27821-9CB7-F253-8770-CBC8D81CA2AA}"/>
              </a:ext>
            </a:extLst>
          </p:cNvPr>
          <p:cNvSpPr txBox="1"/>
          <p:nvPr/>
        </p:nvSpPr>
        <p:spPr>
          <a:xfrm>
            <a:off x="6864603" y="6369557"/>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10</a:t>
            </a:r>
            <a:endParaRPr sz="2000" b="0" kern="0">
              <a:solidFill>
                <a:sysClr val="windowText" lastClr="000000"/>
              </a:solidFill>
              <a:latin typeface="Times New Roman"/>
              <a:cs typeface="Times New Roman"/>
            </a:endParaRPr>
          </a:p>
        </p:txBody>
      </p:sp>
      <p:sp>
        <p:nvSpPr>
          <p:cNvPr id="56" name="object 19">
            <a:extLst>
              <a:ext uri="{FF2B5EF4-FFF2-40B4-BE49-F238E27FC236}">
                <a16:creationId xmlns:a16="http://schemas.microsoft.com/office/drawing/2014/main" id="{F80E1213-C6BE-D157-DE9D-7E3E672D8A2F}"/>
              </a:ext>
            </a:extLst>
          </p:cNvPr>
          <p:cNvSpPr txBox="1"/>
          <p:nvPr/>
        </p:nvSpPr>
        <p:spPr>
          <a:xfrm>
            <a:off x="7717028" y="6364681"/>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12</a:t>
            </a:r>
            <a:endParaRPr sz="2000" b="0" kern="0">
              <a:solidFill>
                <a:sysClr val="windowText" lastClr="000000"/>
              </a:solidFill>
              <a:latin typeface="Times New Roman"/>
              <a:cs typeface="Times New Roman"/>
            </a:endParaRPr>
          </a:p>
        </p:txBody>
      </p:sp>
      <p:sp>
        <p:nvSpPr>
          <p:cNvPr id="57" name="object 20">
            <a:extLst>
              <a:ext uri="{FF2B5EF4-FFF2-40B4-BE49-F238E27FC236}">
                <a16:creationId xmlns:a16="http://schemas.microsoft.com/office/drawing/2014/main" id="{7602F7D8-2C16-761A-7E70-CBA9A8A30082}"/>
              </a:ext>
            </a:extLst>
          </p:cNvPr>
          <p:cNvSpPr txBox="1"/>
          <p:nvPr/>
        </p:nvSpPr>
        <p:spPr>
          <a:xfrm>
            <a:off x="8584183" y="6345783"/>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14</a:t>
            </a:r>
            <a:endParaRPr sz="2000" b="0" kern="0">
              <a:solidFill>
                <a:sysClr val="windowText" lastClr="000000"/>
              </a:solidFill>
              <a:latin typeface="Times New Roman"/>
              <a:cs typeface="Times New Roman"/>
            </a:endParaRPr>
          </a:p>
        </p:txBody>
      </p:sp>
      <p:sp>
        <p:nvSpPr>
          <p:cNvPr id="58" name="object 21">
            <a:extLst>
              <a:ext uri="{FF2B5EF4-FFF2-40B4-BE49-F238E27FC236}">
                <a16:creationId xmlns:a16="http://schemas.microsoft.com/office/drawing/2014/main" id="{DA5F5C74-17E8-DFEC-141C-484DD377C39F}"/>
              </a:ext>
            </a:extLst>
          </p:cNvPr>
          <p:cNvSpPr txBox="1"/>
          <p:nvPr/>
        </p:nvSpPr>
        <p:spPr>
          <a:xfrm>
            <a:off x="9422383" y="6355232"/>
            <a:ext cx="281940" cy="33083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000" b="0" kern="0" spc="-25" dirty="0">
                <a:solidFill>
                  <a:srgbClr val="1F487C"/>
                </a:solidFill>
                <a:latin typeface="Times New Roman"/>
                <a:cs typeface="Times New Roman"/>
              </a:rPr>
              <a:t>16</a:t>
            </a:r>
            <a:endParaRPr sz="2000" b="0" kern="0">
              <a:solidFill>
                <a:sysClr val="windowText" lastClr="000000"/>
              </a:solidFill>
              <a:latin typeface="Times New Roman"/>
              <a:cs typeface="Times New Roman"/>
            </a:endParaRPr>
          </a:p>
        </p:txBody>
      </p:sp>
      <p:sp>
        <p:nvSpPr>
          <p:cNvPr id="59" name="object 22">
            <a:extLst>
              <a:ext uri="{FF2B5EF4-FFF2-40B4-BE49-F238E27FC236}">
                <a16:creationId xmlns:a16="http://schemas.microsoft.com/office/drawing/2014/main" id="{273B381E-749E-CAEC-F5ED-FA5FA15F6810}"/>
              </a:ext>
            </a:extLst>
          </p:cNvPr>
          <p:cNvSpPr txBox="1"/>
          <p:nvPr/>
        </p:nvSpPr>
        <p:spPr>
          <a:xfrm>
            <a:off x="10274934" y="6350355"/>
            <a:ext cx="281940" cy="33147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2000" b="0" kern="0" spc="-25" dirty="0">
                <a:solidFill>
                  <a:srgbClr val="1F487C"/>
                </a:solidFill>
                <a:latin typeface="Times New Roman"/>
                <a:cs typeface="Times New Roman"/>
              </a:rPr>
              <a:t>18</a:t>
            </a:r>
            <a:endParaRPr sz="2000" b="0" kern="0">
              <a:solidFill>
                <a:sysClr val="windowText" lastClr="000000"/>
              </a:solidFill>
              <a:latin typeface="Times New Roman"/>
              <a:cs typeface="Times New Roman"/>
            </a:endParaRPr>
          </a:p>
        </p:txBody>
      </p:sp>
      <p:grpSp>
        <p:nvGrpSpPr>
          <p:cNvPr id="60" name="object 23">
            <a:extLst>
              <a:ext uri="{FF2B5EF4-FFF2-40B4-BE49-F238E27FC236}">
                <a16:creationId xmlns:a16="http://schemas.microsoft.com/office/drawing/2014/main" id="{BAE632EA-E808-5425-91AE-8143692E9A61}"/>
              </a:ext>
            </a:extLst>
          </p:cNvPr>
          <p:cNvGrpSpPr/>
          <p:nvPr/>
        </p:nvGrpSpPr>
        <p:grpSpPr>
          <a:xfrm>
            <a:off x="2732087" y="5298059"/>
            <a:ext cx="7671434" cy="401955"/>
            <a:chOff x="795337" y="4860925"/>
            <a:chExt cx="7671434" cy="401955"/>
          </a:xfrm>
        </p:grpSpPr>
        <p:sp>
          <p:nvSpPr>
            <p:cNvPr id="61" name="object 24">
              <a:extLst>
                <a:ext uri="{FF2B5EF4-FFF2-40B4-BE49-F238E27FC236}">
                  <a16:creationId xmlns:a16="http://schemas.microsoft.com/office/drawing/2014/main" id="{7704A0C9-E447-548A-C918-5690503517BE}"/>
                </a:ext>
              </a:extLst>
            </p:cNvPr>
            <p:cNvSpPr/>
            <p:nvPr/>
          </p:nvSpPr>
          <p:spPr>
            <a:xfrm>
              <a:off x="801687" y="4860925"/>
              <a:ext cx="7663180" cy="395605"/>
            </a:xfrm>
            <a:custGeom>
              <a:avLst/>
              <a:gdLst/>
              <a:ahLst/>
              <a:cxnLst/>
              <a:rect l="l" t="t" r="r" b="b"/>
              <a:pathLst>
                <a:path w="7663180" h="395604">
                  <a:moveTo>
                    <a:pt x="0" y="393700"/>
                  </a:moveTo>
                  <a:lnTo>
                    <a:pt x="7662862" y="393700"/>
                  </a:lnTo>
                </a:path>
                <a:path w="7663180" h="395604">
                  <a:moveTo>
                    <a:pt x="0" y="0"/>
                  </a:moveTo>
                  <a:lnTo>
                    <a:pt x="0" y="395350"/>
                  </a:lnTo>
                </a:path>
                <a:path w="7663180" h="395604">
                  <a:moveTo>
                    <a:pt x="7656512" y="28575"/>
                  </a:moveTo>
                  <a:lnTo>
                    <a:pt x="7658163" y="395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5">
              <a:extLst>
                <a:ext uri="{FF2B5EF4-FFF2-40B4-BE49-F238E27FC236}">
                  <a16:creationId xmlns:a16="http://schemas.microsoft.com/office/drawing/2014/main" id="{710A290C-F3A7-8CE7-8C8E-89F18C00D8AC}"/>
                </a:ext>
              </a:extLst>
            </p:cNvPr>
            <p:cNvSpPr/>
            <p:nvPr/>
          </p:nvSpPr>
          <p:spPr>
            <a:xfrm>
              <a:off x="1223962" y="5022850"/>
              <a:ext cx="409575" cy="228600"/>
            </a:xfrm>
            <a:custGeom>
              <a:avLst/>
              <a:gdLst/>
              <a:ahLst/>
              <a:cxnLst/>
              <a:rect l="l" t="t" r="r" b="b"/>
              <a:pathLst>
                <a:path w="409575" h="228600">
                  <a:moveTo>
                    <a:pt x="0" y="228600"/>
                  </a:moveTo>
                  <a:lnTo>
                    <a:pt x="409575" y="228600"/>
                  </a:lnTo>
                  <a:lnTo>
                    <a:pt x="409575" y="0"/>
                  </a:lnTo>
                  <a:lnTo>
                    <a:pt x="0" y="0"/>
                  </a:lnTo>
                  <a:lnTo>
                    <a:pt x="0" y="22860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6">
              <a:extLst>
                <a:ext uri="{FF2B5EF4-FFF2-40B4-BE49-F238E27FC236}">
                  <a16:creationId xmlns:a16="http://schemas.microsoft.com/office/drawing/2014/main" id="{95C3FADE-3A10-3A1E-F0E1-4B0013E54B85}"/>
                </a:ext>
              </a:extLst>
            </p:cNvPr>
            <p:cNvSpPr/>
            <p:nvPr/>
          </p:nvSpPr>
          <p:spPr>
            <a:xfrm>
              <a:off x="1214437" y="5022850"/>
              <a:ext cx="419100" cy="228600"/>
            </a:xfrm>
            <a:custGeom>
              <a:avLst/>
              <a:gdLst/>
              <a:ahLst/>
              <a:cxnLst/>
              <a:rect l="l" t="t" r="r" b="b"/>
              <a:pathLst>
                <a:path w="419100" h="228600">
                  <a:moveTo>
                    <a:pt x="0" y="228600"/>
                  </a:moveTo>
                  <a:lnTo>
                    <a:pt x="419100" y="228600"/>
                  </a:lnTo>
                  <a:lnTo>
                    <a:pt x="419100" y="0"/>
                  </a:lnTo>
                  <a:lnTo>
                    <a:pt x="0" y="0"/>
                  </a:lnTo>
                  <a:lnTo>
                    <a:pt x="0" y="228600"/>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27">
              <a:extLst>
                <a:ext uri="{FF2B5EF4-FFF2-40B4-BE49-F238E27FC236}">
                  <a16:creationId xmlns:a16="http://schemas.microsoft.com/office/drawing/2014/main" id="{21051C5C-227B-BABE-5F76-C9B0A30D5F12}"/>
                </a:ext>
              </a:extLst>
            </p:cNvPr>
            <p:cNvSpPr/>
            <p:nvPr/>
          </p:nvSpPr>
          <p:spPr>
            <a:xfrm>
              <a:off x="804862" y="5022850"/>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28">
              <a:extLst>
                <a:ext uri="{FF2B5EF4-FFF2-40B4-BE49-F238E27FC236}">
                  <a16:creationId xmlns:a16="http://schemas.microsoft.com/office/drawing/2014/main" id="{1E73A405-20A5-15A6-3AFB-BF0F11722BAD}"/>
                </a:ext>
              </a:extLst>
            </p:cNvPr>
            <p:cNvSpPr/>
            <p:nvPr/>
          </p:nvSpPr>
          <p:spPr>
            <a:xfrm>
              <a:off x="804862" y="5022850"/>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29">
              <a:extLst>
                <a:ext uri="{FF2B5EF4-FFF2-40B4-BE49-F238E27FC236}">
                  <a16:creationId xmlns:a16="http://schemas.microsoft.com/office/drawing/2014/main" id="{9CE41574-6534-E71D-3732-6C3CD7AC7210}"/>
                </a:ext>
              </a:extLst>
            </p:cNvPr>
            <p:cNvSpPr/>
            <p:nvPr/>
          </p:nvSpPr>
          <p:spPr>
            <a:xfrm>
              <a:off x="2073275" y="5022850"/>
              <a:ext cx="1466850" cy="231775"/>
            </a:xfrm>
            <a:custGeom>
              <a:avLst/>
              <a:gdLst/>
              <a:ahLst/>
              <a:cxnLst/>
              <a:rect l="l" t="t" r="r" b="b"/>
              <a:pathLst>
                <a:path w="1466850" h="231775">
                  <a:moveTo>
                    <a:pt x="1466850" y="0"/>
                  </a:moveTo>
                  <a:lnTo>
                    <a:pt x="0" y="0"/>
                  </a:lnTo>
                  <a:lnTo>
                    <a:pt x="0" y="231775"/>
                  </a:lnTo>
                  <a:lnTo>
                    <a:pt x="1466850" y="231775"/>
                  </a:lnTo>
                  <a:lnTo>
                    <a:pt x="1466850" y="0"/>
                  </a:lnTo>
                  <a:close/>
                </a:path>
              </a:pathLst>
            </a:custGeom>
            <a:solidFill>
              <a:srgbClr val="CC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30">
              <a:extLst>
                <a:ext uri="{FF2B5EF4-FFF2-40B4-BE49-F238E27FC236}">
                  <a16:creationId xmlns:a16="http://schemas.microsoft.com/office/drawing/2014/main" id="{BBA41254-07FA-751E-8C0A-2D06D007F492}"/>
                </a:ext>
              </a:extLst>
            </p:cNvPr>
            <p:cNvSpPr/>
            <p:nvPr/>
          </p:nvSpPr>
          <p:spPr>
            <a:xfrm>
              <a:off x="2073275" y="5022850"/>
              <a:ext cx="1466850" cy="231775"/>
            </a:xfrm>
            <a:custGeom>
              <a:avLst/>
              <a:gdLst/>
              <a:ahLst/>
              <a:cxnLst/>
              <a:rect l="l" t="t" r="r" b="b"/>
              <a:pathLst>
                <a:path w="1466850" h="231775">
                  <a:moveTo>
                    <a:pt x="0" y="231775"/>
                  </a:moveTo>
                  <a:lnTo>
                    <a:pt x="1466850" y="231775"/>
                  </a:lnTo>
                  <a:lnTo>
                    <a:pt x="146685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31">
              <a:extLst>
                <a:ext uri="{FF2B5EF4-FFF2-40B4-BE49-F238E27FC236}">
                  <a16:creationId xmlns:a16="http://schemas.microsoft.com/office/drawing/2014/main" id="{63060046-4812-9C4B-16F6-B7257521870E}"/>
                </a:ext>
              </a:extLst>
            </p:cNvPr>
            <p:cNvSpPr/>
            <p:nvPr/>
          </p:nvSpPr>
          <p:spPr>
            <a:xfrm>
              <a:off x="7186676" y="5021326"/>
              <a:ext cx="419100" cy="231775"/>
            </a:xfrm>
            <a:custGeom>
              <a:avLst/>
              <a:gdLst/>
              <a:ahLst/>
              <a:cxnLst/>
              <a:rect l="l" t="t" r="r" b="b"/>
              <a:pathLst>
                <a:path w="419100" h="231775">
                  <a:moveTo>
                    <a:pt x="419100" y="0"/>
                  </a:moveTo>
                  <a:lnTo>
                    <a:pt x="0" y="0"/>
                  </a:lnTo>
                  <a:lnTo>
                    <a:pt x="0" y="231775"/>
                  </a:lnTo>
                  <a:lnTo>
                    <a:pt x="419100" y="231775"/>
                  </a:lnTo>
                  <a:lnTo>
                    <a:pt x="419100"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32">
              <a:extLst>
                <a:ext uri="{FF2B5EF4-FFF2-40B4-BE49-F238E27FC236}">
                  <a16:creationId xmlns:a16="http://schemas.microsoft.com/office/drawing/2014/main" id="{25D85552-8E59-A88C-7E1A-B8449C8926D8}"/>
                </a:ext>
              </a:extLst>
            </p:cNvPr>
            <p:cNvSpPr/>
            <p:nvPr/>
          </p:nvSpPr>
          <p:spPr>
            <a:xfrm>
              <a:off x="7186676" y="5021326"/>
              <a:ext cx="419100" cy="231775"/>
            </a:xfrm>
            <a:custGeom>
              <a:avLst/>
              <a:gdLst/>
              <a:ahLst/>
              <a:cxnLst/>
              <a:rect l="l" t="t" r="r" b="b"/>
              <a:pathLst>
                <a:path w="419100" h="231775">
                  <a:moveTo>
                    <a:pt x="0" y="231775"/>
                  </a:moveTo>
                  <a:lnTo>
                    <a:pt x="419100" y="231775"/>
                  </a:lnTo>
                  <a:lnTo>
                    <a:pt x="419100" y="0"/>
                  </a:lnTo>
                  <a:lnTo>
                    <a:pt x="0" y="0"/>
                  </a:lnTo>
                  <a:lnTo>
                    <a:pt x="0" y="231775"/>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0" name="object 33">
            <a:extLst>
              <a:ext uri="{FF2B5EF4-FFF2-40B4-BE49-F238E27FC236}">
                <a16:creationId xmlns:a16="http://schemas.microsoft.com/office/drawing/2014/main" id="{14777F3F-2FB3-1310-E5E8-E40A49D7125A}"/>
              </a:ext>
            </a:extLst>
          </p:cNvPr>
          <p:cNvGrpSpPr/>
          <p:nvPr/>
        </p:nvGrpSpPr>
        <p:grpSpPr>
          <a:xfrm>
            <a:off x="2741612" y="4507484"/>
            <a:ext cx="7675880" cy="400050"/>
            <a:chOff x="804862" y="4070350"/>
            <a:chExt cx="7675880" cy="400050"/>
          </a:xfrm>
        </p:grpSpPr>
        <p:sp>
          <p:nvSpPr>
            <p:cNvPr id="71" name="object 34">
              <a:extLst>
                <a:ext uri="{FF2B5EF4-FFF2-40B4-BE49-F238E27FC236}">
                  <a16:creationId xmlns:a16="http://schemas.microsoft.com/office/drawing/2014/main" id="{BE7D4356-A7D3-AE34-A4EA-B06300AB8276}"/>
                </a:ext>
              </a:extLst>
            </p:cNvPr>
            <p:cNvSpPr/>
            <p:nvPr/>
          </p:nvSpPr>
          <p:spPr>
            <a:xfrm>
              <a:off x="811212" y="4076700"/>
              <a:ext cx="7663180" cy="387350"/>
            </a:xfrm>
            <a:custGeom>
              <a:avLst/>
              <a:gdLst/>
              <a:ahLst/>
              <a:cxnLst/>
              <a:rect l="l" t="t" r="r" b="b"/>
              <a:pathLst>
                <a:path w="7663180" h="387350">
                  <a:moveTo>
                    <a:pt x="0" y="387350"/>
                  </a:moveTo>
                  <a:lnTo>
                    <a:pt x="7662862" y="382650"/>
                  </a:lnTo>
                </a:path>
                <a:path w="7663180" h="387350">
                  <a:moveTo>
                    <a:pt x="1887537" y="0"/>
                  </a:moveTo>
                  <a:lnTo>
                    <a:pt x="1892363" y="379349"/>
                  </a:lnTo>
                </a:path>
                <a:path w="7663180" h="387350">
                  <a:moveTo>
                    <a:pt x="7224712" y="20700"/>
                  </a:moveTo>
                  <a:lnTo>
                    <a:pt x="7226363" y="387350"/>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35">
              <a:extLst>
                <a:ext uri="{FF2B5EF4-FFF2-40B4-BE49-F238E27FC236}">
                  <a16:creationId xmlns:a16="http://schemas.microsoft.com/office/drawing/2014/main" id="{1528EC35-5EFB-95BF-48B6-C3A3E09F9327}"/>
                </a:ext>
              </a:extLst>
            </p:cNvPr>
            <p:cNvSpPr/>
            <p:nvPr/>
          </p:nvSpPr>
          <p:spPr>
            <a:xfrm>
              <a:off x="4800600" y="4219511"/>
              <a:ext cx="2364105" cy="240029"/>
            </a:xfrm>
            <a:custGeom>
              <a:avLst/>
              <a:gdLst/>
              <a:ahLst/>
              <a:cxnLst/>
              <a:rect l="l" t="t" r="r" b="b"/>
              <a:pathLst>
                <a:path w="2364104" h="240029">
                  <a:moveTo>
                    <a:pt x="2363851" y="0"/>
                  </a:moveTo>
                  <a:lnTo>
                    <a:pt x="0" y="0"/>
                  </a:lnTo>
                  <a:lnTo>
                    <a:pt x="0" y="239712"/>
                  </a:lnTo>
                  <a:lnTo>
                    <a:pt x="2363851" y="239712"/>
                  </a:lnTo>
                  <a:lnTo>
                    <a:pt x="2363851" y="0"/>
                  </a:lnTo>
                  <a:close/>
                </a:path>
              </a:pathLst>
            </a:custGeom>
            <a:solidFill>
              <a:srgbClr val="CCEB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36">
              <a:extLst>
                <a:ext uri="{FF2B5EF4-FFF2-40B4-BE49-F238E27FC236}">
                  <a16:creationId xmlns:a16="http://schemas.microsoft.com/office/drawing/2014/main" id="{CA669A79-B451-E465-9CF8-468AD3A313E4}"/>
                </a:ext>
              </a:extLst>
            </p:cNvPr>
            <p:cNvSpPr/>
            <p:nvPr/>
          </p:nvSpPr>
          <p:spPr>
            <a:xfrm>
              <a:off x="4800600" y="4219511"/>
              <a:ext cx="2364105" cy="240029"/>
            </a:xfrm>
            <a:custGeom>
              <a:avLst/>
              <a:gdLst/>
              <a:ahLst/>
              <a:cxnLst/>
              <a:rect l="l" t="t" r="r" b="b"/>
              <a:pathLst>
                <a:path w="2364104" h="240029">
                  <a:moveTo>
                    <a:pt x="0" y="239712"/>
                  </a:moveTo>
                  <a:lnTo>
                    <a:pt x="2363851" y="239712"/>
                  </a:lnTo>
                  <a:lnTo>
                    <a:pt x="2363851" y="0"/>
                  </a:lnTo>
                  <a:lnTo>
                    <a:pt x="0" y="0"/>
                  </a:lnTo>
                  <a:lnTo>
                    <a:pt x="0" y="23971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mc:AlternateContent xmlns:mc="http://schemas.openxmlformats.org/markup-compatibility/2006" xmlns:a14="http://schemas.microsoft.com/office/drawing/2010/main">
        <mc:Choice Requires="a14">
          <p:sp>
            <p:nvSpPr>
              <p:cNvPr id="76" name="object 39">
                <a:extLst>
                  <a:ext uri="{FF2B5EF4-FFF2-40B4-BE49-F238E27FC236}">
                    <a16:creationId xmlns:a16="http://schemas.microsoft.com/office/drawing/2014/main" id="{5C3E8F09-51A0-2F12-F663-D186AA7D9526}"/>
                  </a:ext>
                </a:extLst>
              </p:cNvPr>
              <p:cNvSpPr txBox="1"/>
              <p:nvPr/>
            </p:nvSpPr>
            <p:spPr>
              <a:xfrm>
                <a:off x="3587794" y="5684038"/>
                <a:ext cx="2426176" cy="289823"/>
              </a:xfrm>
              <a:prstGeom prst="rect">
                <a:avLst/>
              </a:prstGeom>
            </p:spPr>
            <p:txBody>
              <a:bodyPr vert="horz" wrap="square" lIns="0" tIns="12700" rIns="0" bIns="0" rtlCol="0">
                <a:spAutoFit/>
              </a:bodyPr>
              <a:lstStyle/>
              <a:p>
                <a:pPr marL="38100" eaLnBrk="1" fontAlgn="auto" hangingPunct="1">
                  <a:spcBef>
                    <a:spcPts val="100"/>
                  </a:spcBef>
                  <a:spcAft>
                    <a:spcPts val="0"/>
                  </a:spcAft>
                </a:pPr>
                <a14:m>
                  <m:oMath xmlns:m="http://schemas.openxmlformats.org/officeDocument/2006/math">
                    <m:sSub>
                      <m:sSubPr>
                        <m:ctrlPr>
                          <a:rPr lang="en-GB" i="1" kern="0" dirty="0" smtClean="0">
                            <a:solidFill>
                              <a:srgbClr val="CC0000"/>
                            </a:solidFill>
                            <a:latin typeface="Cambria Math" panose="02040503050406030204" pitchFamily="18" charset="0"/>
                            <a:cs typeface="Times New Roman"/>
                          </a:rPr>
                        </m:ctrlPr>
                      </m:sSubPr>
                      <m:e>
                        <m:r>
                          <a:rPr lang="en-GB" i="1" kern="0" dirty="0">
                            <a:solidFill>
                              <a:srgbClr val="CC0000"/>
                            </a:solidFill>
                            <a:latin typeface="Cambria Math" panose="02040503050406030204" pitchFamily="18" charset="0"/>
                            <a:cs typeface="Times New Roman"/>
                          </a:rPr>
                          <m:t>𝝉</m:t>
                        </m:r>
                      </m:e>
                      <m:sub>
                        <m:r>
                          <a:rPr lang="en-GB" b="1" i="1" kern="0" dirty="0" smtClean="0">
                            <a:solidFill>
                              <a:srgbClr val="CC0000"/>
                            </a:solidFill>
                            <a:latin typeface="Cambria Math" panose="02040503050406030204" pitchFamily="18" charset="0"/>
                            <a:cs typeface="Times New Roman"/>
                          </a:rPr>
                          <m:t>𝟑</m:t>
                        </m:r>
                      </m:sub>
                    </m:sSub>
                    <m:r>
                      <a:rPr lang="en-GB" i="1" kern="0" dirty="0">
                        <a:solidFill>
                          <a:srgbClr val="CC0000"/>
                        </a:solidFill>
                        <a:latin typeface="Cambria Math" panose="02040503050406030204" pitchFamily="18" charset="0"/>
                        <a:cs typeface="Times New Roman"/>
                      </a:rPr>
                      <m:t> </m:t>
                    </m:r>
                  </m:oMath>
                </a14:m>
                <a:r>
                  <a:rPr lang="en-GB" kern="0" dirty="0">
                    <a:solidFill>
                      <a:srgbClr val="CC0000"/>
                    </a:solidFill>
                    <a:latin typeface="Times New Roman"/>
                    <a:cs typeface="Times New Roman"/>
                  </a:rPr>
                  <a:t>runs at </a:t>
                </a:r>
                <a14:m>
                  <m:oMath xmlns:m="http://schemas.openxmlformats.org/officeDocument/2006/math">
                    <m:sSub>
                      <m:sSubPr>
                        <m:ctrlPr>
                          <a:rPr lang="en-GB" b="1" i="1" kern="0" dirty="0" smtClean="0">
                            <a:solidFill>
                              <a:srgbClr val="CC0000"/>
                            </a:solidFill>
                            <a:latin typeface="Cambria Math" panose="02040503050406030204" pitchFamily="18" charset="0"/>
                            <a:cs typeface="Times New Roman"/>
                          </a:rPr>
                        </m:ctrlPr>
                      </m:sSubPr>
                      <m:e>
                        <m:r>
                          <a:rPr lang="en-GB" b="1" i="1" kern="0" dirty="0" smtClean="0">
                            <a:solidFill>
                              <a:srgbClr val="CC0000"/>
                            </a:solidFill>
                            <a:latin typeface="Cambria Math" panose="02040503050406030204" pitchFamily="18" charset="0"/>
                            <a:cs typeface="Times New Roman"/>
                          </a:rPr>
                          <m:t>𝝉</m:t>
                        </m:r>
                      </m:e>
                      <m:sub>
                        <m:r>
                          <a:rPr lang="en-GB" b="1" i="1" kern="0" dirty="0" smtClean="0">
                            <a:solidFill>
                              <a:srgbClr val="CC0000"/>
                            </a:solidFill>
                            <a:latin typeface="Cambria Math" panose="02040503050406030204" pitchFamily="18" charset="0"/>
                            <a:cs typeface="Times New Roman"/>
                          </a:rPr>
                          <m:t>𝟏</m:t>
                        </m:r>
                      </m:sub>
                    </m:sSub>
                  </m:oMath>
                </a14:m>
                <a:r>
                  <a:rPr lang="en-GB" kern="0" dirty="0">
                    <a:solidFill>
                      <a:srgbClr val="CC0000"/>
                    </a:solidFill>
                    <a:latin typeface="Times New Roman"/>
                    <a:cs typeface="Times New Roman"/>
                  </a:rPr>
                  <a:t>’s</a:t>
                </a:r>
                <a:r>
                  <a:rPr lang="en-GB" kern="0" spc="-15" dirty="0">
                    <a:solidFill>
                      <a:srgbClr val="CC0000"/>
                    </a:solidFill>
                    <a:latin typeface="Times New Roman"/>
                    <a:cs typeface="Times New Roman"/>
                  </a:rPr>
                  <a:t> </a:t>
                </a:r>
                <a:r>
                  <a:rPr lang="en-GB" kern="0" spc="-10" dirty="0">
                    <a:solidFill>
                      <a:srgbClr val="CC0000"/>
                    </a:solidFill>
                    <a:latin typeface="Times New Roman"/>
                    <a:cs typeface="Times New Roman"/>
                  </a:rPr>
                  <a:t>priority</a:t>
                </a:r>
                <a:endParaRPr b="0" kern="0" dirty="0">
                  <a:solidFill>
                    <a:sysClr val="windowText" lastClr="000000"/>
                  </a:solidFill>
                  <a:latin typeface="Times New Roman"/>
                  <a:cs typeface="Times New Roman"/>
                </a:endParaRPr>
              </a:p>
            </p:txBody>
          </p:sp>
        </mc:Choice>
        <mc:Fallback xmlns="">
          <p:sp>
            <p:nvSpPr>
              <p:cNvPr id="76" name="object 39">
                <a:extLst>
                  <a:ext uri="{FF2B5EF4-FFF2-40B4-BE49-F238E27FC236}">
                    <a16:creationId xmlns:a16="http://schemas.microsoft.com/office/drawing/2014/main" id="{5C3E8F09-51A0-2F12-F663-D186AA7D9526}"/>
                  </a:ext>
                </a:extLst>
              </p:cNvPr>
              <p:cNvSpPr txBox="1">
                <a:spLocks noRot="1" noChangeAspect="1" noMove="1" noResize="1" noEditPoints="1" noAdjustHandles="1" noChangeArrowheads="1" noChangeShapeType="1" noTextEdit="1"/>
              </p:cNvSpPr>
              <p:nvPr/>
            </p:nvSpPr>
            <p:spPr>
              <a:xfrm>
                <a:off x="3587794" y="5684038"/>
                <a:ext cx="2426176" cy="289823"/>
              </a:xfrm>
              <a:prstGeom prst="rect">
                <a:avLst/>
              </a:prstGeom>
              <a:blipFill>
                <a:blip r:embed="rId3"/>
                <a:stretch>
                  <a:fillRect l="-1005" t="-20833" b="-47917"/>
                </a:stretch>
              </a:blipFill>
            </p:spPr>
            <p:txBody>
              <a:bodyPr/>
              <a:lstStyle/>
              <a:p>
                <a:r>
                  <a:rPr lang="en-SE">
                    <a:noFill/>
                  </a:rPr>
                  <a:t> </a:t>
                </a:r>
              </a:p>
            </p:txBody>
          </p:sp>
        </mc:Fallback>
      </mc:AlternateContent>
      <p:sp>
        <p:nvSpPr>
          <p:cNvPr id="77" name="object 40">
            <a:extLst>
              <a:ext uri="{FF2B5EF4-FFF2-40B4-BE49-F238E27FC236}">
                <a16:creationId xmlns:a16="http://schemas.microsoft.com/office/drawing/2014/main" id="{623E7DBE-6403-D90D-6B31-00D933B89CFE}"/>
              </a:ext>
            </a:extLst>
          </p:cNvPr>
          <p:cNvSpPr/>
          <p:nvPr/>
        </p:nvSpPr>
        <p:spPr>
          <a:xfrm>
            <a:off x="9552051" y="6142609"/>
            <a:ext cx="0" cy="246379"/>
          </a:xfrm>
          <a:custGeom>
            <a:avLst/>
            <a:gdLst/>
            <a:ahLst/>
            <a:cxnLst/>
            <a:rect l="l" t="t" r="r" b="b"/>
            <a:pathLst>
              <a:path h="246379">
                <a:moveTo>
                  <a:pt x="0" y="0"/>
                </a:moveTo>
                <a:lnTo>
                  <a:pt x="0" y="246062"/>
                </a:lnTo>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118DC92-688A-962A-61C0-0DE9652B6199}"/>
                  </a:ext>
                </a:extLst>
              </p:cNvPr>
              <p:cNvSpPr txBox="1"/>
              <p:nvPr/>
            </p:nvSpPr>
            <p:spPr>
              <a:xfrm>
                <a:off x="1379699" y="3894679"/>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80" name="TextBox 79">
                <a:extLst>
                  <a:ext uri="{FF2B5EF4-FFF2-40B4-BE49-F238E27FC236}">
                    <a16:creationId xmlns:a16="http://schemas.microsoft.com/office/drawing/2014/main" id="{B118DC92-688A-962A-61C0-0DE9652B6199}"/>
                  </a:ext>
                </a:extLst>
              </p:cNvPr>
              <p:cNvSpPr txBox="1">
                <a:spLocks noRot="1" noChangeAspect="1" noMove="1" noResize="1" noEditPoints="1" noAdjustHandles="1" noChangeArrowheads="1" noChangeShapeType="1" noTextEdit="1"/>
              </p:cNvSpPr>
              <p:nvPr/>
            </p:nvSpPr>
            <p:spPr>
              <a:xfrm>
                <a:off x="1379699" y="3894679"/>
                <a:ext cx="1396949"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2AE20B3-5AAC-40AB-4B8C-58049762FF3F}"/>
                  </a:ext>
                </a:extLst>
              </p:cNvPr>
              <p:cNvSpPr txBox="1"/>
              <p:nvPr/>
            </p:nvSpPr>
            <p:spPr>
              <a:xfrm>
                <a:off x="1375648" y="4617752"/>
                <a:ext cx="1396949" cy="400110"/>
              </a:xfrm>
              <a:prstGeom prst="rect">
                <a:avLst/>
              </a:prstGeom>
              <a:noFill/>
            </p:spPr>
            <p:txBody>
              <a:bodyPr wrap="square">
                <a:spAutoFit/>
              </a:bodyPr>
              <a:lstStyle/>
              <a:p>
                <a:r>
                  <a:rPr lang="en-GB" altLang="zh-CN" sz="2000" b="0" dirty="0">
                    <a:solidFill>
                      <a:schemeClr val="tx1"/>
                    </a:solidFill>
                    <a:ea typeface="宋体" charset="-122"/>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2</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81" name="TextBox 80">
                <a:extLst>
                  <a:ext uri="{FF2B5EF4-FFF2-40B4-BE49-F238E27FC236}">
                    <a16:creationId xmlns:a16="http://schemas.microsoft.com/office/drawing/2014/main" id="{C2AE20B3-5AAC-40AB-4B8C-58049762FF3F}"/>
                  </a:ext>
                </a:extLst>
              </p:cNvPr>
              <p:cNvSpPr txBox="1">
                <a:spLocks noRot="1" noChangeAspect="1" noMove="1" noResize="1" noEditPoints="1" noAdjustHandles="1" noChangeArrowheads="1" noChangeShapeType="1" noTextEdit="1"/>
              </p:cNvSpPr>
              <p:nvPr/>
            </p:nvSpPr>
            <p:spPr>
              <a:xfrm>
                <a:off x="1375648" y="4617752"/>
                <a:ext cx="1396949" cy="400110"/>
              </a:xfrm>
              <a:prstGeom prst="rect">
                <a:avLst/>
              </a:prstGeom>
              <a:blipFill>
                <a:blip r:embed="rId5"/>
                <a:stretch>
                  <a:fillRect b="-307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27BE22B-EBDB-C33D-3063-A3144E12C8DB}"/>
                  </a:ext>
                </a:extLst>
              </p:cNvPr>
              <p:cNvSpPr txBox="1"/>
              <p:nvPr/>
            </p:nvSpPr>
            <p:spPr>
              <a:xfrm>
                <a:off x="1396435" y="5322502"/>
                <a:ext cx="1396949" cy="400110"/>
              </a:xfrm>
              <a:prstGeom prst="rect">
                <a:avLst/>
              </a:prstGeom>
              <a:noFill/>
            </p:spPr>
            <p:txBody>
              <a:bodyPr wrap="square">
                <a:spAutoFit/>
              </a:bodyPr>
              <a:lstStyle/>
              <a:p>
                <a:r>
                  <a:rPr lang="en-GB" altLang="zh-CN" sz="2000" b="0" kern="0" spc="-25" dirty="0">
                    <a:latin typeface="Times New Roman"/>
                    <a:ea typeface="+mn-ea"/>
                    <a:cs typeface="Times New Roman"/>
                  </a:rPr>
                  <a:t>	</a:t>
                </a:r>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82" name="TextBox 81">
                <a:extLst>
                  <a:ext uri="{FF2B5EF4-FFF2-40B4-BE49-F238E27FC236}">
                    <a16:creationId xmlns:a16="http://schemas.microsoft.com/office/drawing/2014/main" id="{B27BE22B-EBDB-C33D-3063-A3144E12C8DB}"/>
                  </a:ext>
                </a:extLst>
              </p:cNvPr>
              <p:cNvSpPr txBox="1">
                <a:spLocks noRot="1" noChangeAspect="1" noMove="1" noResize="1" noEditPoints="1" noAdjustHandles="1" noChangeArrowheads="1" noChangeShapeType="1" noTextEdit="1"/>
              </p:cNvSpPr>
              <p:nvPr/>
            </p:nvSpPr>
            <p:spPr>
              <a:xfrm>
                <a:off x="1396435" y="5322502"/>
                <a:ext cx="1396949" cy="400110"/>
              </a:xfrm>
              <a:prstGeom prst="rect">
                <a:avLst/>
              </a:prstGeom>
              <a:blipFill>
                <a:blip r:embed="rId6"/>
                <a:stretch>
                  <a:fillRect b="-1515"/>
                </a:stretch>
              </a:blipFill>
            </p:spPr>
            <p:txBody>
              <a:bodyPr/>
              <a:lstStyle/>
              <a:p>
                <a:r>
                  <a:rPr lang="en-SE">
                    <a:noFill/>
                  </a:rPr>
                  <a:t> </a:t>
                </a:r>
              </a:p>
            </p:txBody>
          </p:sp>
        </mc:Fallback>
      </mc:AlternateContent>
      <p:cxnSp>
        <p:nvCxnSpPr>
          <p:cNvPr id="83" name="Straight Arrow Connector 82">
            <a:extLst>
              <a:ext uri="{FF2B5EF4-FFF2-40B4-BE49-F238E27FC236}">
                <a16:creationId xmlns:a16="http://schemas.microsoft.com/office/drawing/2014/main" id="{9F4504ED-D5BF-E13D-BDEA-13339CBFD273}"/>
              </a:ext>
            </a:extLst>
          </p:cNvPr>
          <p:cNvCxnSpPr>
            <a:cxnSpLocks/>
          </p:cNvCxnSpPr>
          <p:nvPr/>
        </p:nvCxnSpPr>
        <p:spPr bwMode="auto">
          <a:xfrm flipV="1">
            <a:off x="3587794" y="4125206"/>
            <a:ext cx="0" cy="1327092"/>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3D1A0530-AB4C-78C4-B90D-EEC4192A9766}"/>
                  </a:ext>
                </a:extLst>
              </p:cNvPr>
              <p:cNvSpPr txBox="1"/>
              <p:nvPr/>
            </p:nvSpPr>
            <p:spPr>
              <a:xfrm>
                <a:off x="1951406" y="4112827"/>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84" name="TextBox 83">
                <a:extLst>
                  <a:ext uri="{FF2B5EF4-FFF2-40B4-BE49-F238E27FC236}">
                    <a16:creationId xmlns:a16="http://schemas.microsoft.com/office/drawing/2014/main" id="{3D1A0530-AB4C-78C4-B90D-EEC4192A9766}"/>
                  </a:ext>
                </a:extLst>
              </p:cNvPr>
              <p:cNvSpPr txBox="1">
                <a:spLocks noRot="1" noChangeAspect="1" noMove="1" noResize="1" noEditPoints="1" noAdjustHandles="1" noChangeArrowheads="1" noChangeShapeType="1" noTextEdit="1"/>
              </p:cNvSpPr>
              <p:nvPr/>
            </p:nvSpPr>
            <p:spPr>
              <a:xfrm>
                <a:off x="1951406" y="4112827"/>
                <a:ext cx="1703406" cy="400110"/>
              </a:xfrm>
              <a:prstGeom prst="rect">
                <a:avLst/>
              </a:prstGeom>
              <a:blipFill>
                <a:blip r:embed="rId7"/>
                <a:stretch>
                  <a:fillRect t="-9231" b="-27692"/>
                </a:stretch>
              </a:blipFill>
            </p:spPr>
            <p:txBody>
              <a:bodyPr/>
              <a:lstStyle/>
              <a:p>
                <a:r>
                  <a:rPr lang="en-SE">
                    <a:noFill/>
                  </a:rPr>
                  <a:t> </a:t>
                </a:r>
              </a:p>
            </p:txBody>
          </p:sp>
        </mc:Fallback>
      </mc:AlternateContent>
      <p:cxnSp>
        <p:nvCxnSpPr>
          <p:cNvPr id="87" name="Straight Arrow Connector 86">
            <a:extLst>
              <a:ext uri="{FF2B5EF4-FFF2-40B4-BE49-F238E27FC236}">
                <a16:creationId xmlns:a16="http://schemas.microsoft.com/office/drawing/2014/main" id="{DD599056-01DA-5DDA-1A02-BC49AF0D3B72}"/>
              </a:ext>
            </a:extLst>
          </p:cNvPr>
          <p:cNvCxnSpPr>
            <a:cxnSpLocks/>
          </p:cNvCxnSpPr>
          <p:nvPr/>
        </p:nvCxnSpPr>
        <p:spPr bwMode="auto">
          <a:xfrm flipV="1">
            <a:off x="4012010" y="4134533"/>
            <a:ext cx="0" cy="1327092"/>
          </a:xfrm>
          <a:prstGeom prst="straightConnector1">
            <a:avLst/>
          </a:prstGeom>
          <a:solidFill>
            <a:schemeClr val="bg1"/>
          </a:solidFill>
          <a:ln w="19050" cap="flat" cmpd="sng" algn="ctr">
            <a:solidFill>
              <a:srgbClr val="C00000"/>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6BE594-6418-DF8B-C683-52F627C4D35E}"/>
                  </a:ext>
                </a:extLst>
              </p:cNvPr>
              <p:cNvSpPr txBox="1"/>
              <p:nvPr/>
            </p:nvSpPr>
            <p:spPr>
              <a:xfrm>
                <a:off x="3941715" y="4112827"/>
                <a:ext cx="1703406" cy="400110"/>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blocks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a:t>
                </a:r>
                <a:endParaRPr lang="en-SE" sz="2000" dirty="0">
                  <a:solidFill>
                    <a:schemeClr val="tx1"/>
                  </a:solidFill>
                </a:endParaRPr>
              </a:p>
            </p:txBody>
          </p:sp>
        </mc:Choice>
        <mc:Fallback xmlns="">
          <p:sp>
            <p:nvSpPr>
              <p:cNvPr id="88" name="TextBox 87">
                <a:extLst>
                  <a:ext uri="{FF2B5EF4-FFF2-40B4-BE49-F238E27FC236}">
                    <a16:creationId xmlns:a16="http://schemas.microsoft.com/office/drawing/2014/main" id="{FF6BE594-6418-DF8B-C683-52F627C4D35E}"/>
                  </a:ext>
                </a:extLst>
              </p:cNvPr>
              <p:cNvSpPr txBox="1">
                <a:spLocks noRot="1" noChangeAspect="1" noMove="1" noResize="1" noEditPoints="1" noAdjustHandles="1" noChangeArrowheads="1" noChangeShapeType="1" noTextEdit="1"/>
              </p:cNvSpPr>
              <p:nvPr/>
            </p:nvSpPr>
            <p:spPr>
              <a:xfrm>
                <a:off x="3941715" y="4112827"/>
                <a:ext cx="1703406" cy="400110"/>
              </a:xfrm>
              <a:prstGeom prst="rect">
                <a:avLst/>
              </a:prstGeom>
              <a:blipFill>
                <a:blip r:embed="rId8"/>
                <a:stretch>
                  <a:fillRect t="-9231" b="-27692"/>
                </a:stretch>
              </a:blipFill>
            </p:spPr>
            <p:txBody>
              <a:bodyPr/>
              <a:lstStyle/>
              <a:p>
                <a:r>
                  <a:rPr lang="en-SE">
                    <a:noFill/>
                  </a:rPr>
                  <a:t> </a:t>
                </a:r>
              </a:p>
            </p:txBody>
          </p:sp>
        </mc:Fallback>
      </mc:AlternateContent>
      <p:sp>
        <p:nvSpPr>
          <p:cNvPr id="89" name="object 10">
            <a:extLst>
              <a:ext uri="{FF2B5EF4-FFF2-40B4-BE49-F238E27FC236}">
                <a16:creationId xmlns:a16="http://schemas.microsoft.com/office/drawing/2014/main" id="{4FDF46B4-1D1D-839D-0BC6-A75246E7AE90}"/>
              </a:ext>
            </a:extLst>
          </p:cNvPr>
          <p:cNvSpPr/>
          <p:nvPr/>
        </p:nvSpPr>
        <p:spPr>
          <a:xfrm>
            <a:off x="4010025" y="3571286"/>
            <a:ext cx="1454150" cy="268316"/>
          </a:xfrm>
          <a:custGeom>
            <a:avLst/>
            <a:gdLst/>
            <a:ahLst/>
            <a:cxnLst/>
            <a:rect l="l" t="t" r="r" b="b"/>
            <a:pathLst>
              <a:path w="3824604" h="490855">
                <a:moveTo>
                  <a:pt x="0" y="490474"/>
                </a:moveTo>
                <a:lnTo>
                  <a:pt x="4169" y="450678"/>
                </a:lnTo>
                <a:lnTo>
                  <a:pt x="16240" y="412933"/>
                </a:lnTo>
                <a:lnTo>
                  <a:pt x="35558" y="377743"/>
                </a:lnTo>
                <a:lnTo>
                  <a:pt x="61468" y="345610"/>
                </a:lnTo>
                <a:lnTo>
                  <a:pt x="93313" y="317039"/>
                </a:lnTo>
                <a:lnTo>
                  <a:pt x="130439" y="292533"/>
                </a:lnTo>
                <a:lnTo>
                  <a:pt x="172190" y="272596"/>
                </a:lnTo>
                <a:lnTo>
                  <a:pt x="217911" y="257732"/>
                </a:lnTo>
                <a:lnTo>
                  <a:pt x="266947" y="248444"/>
                </a:lnTo>
                <a:lnTo>
                  <a:pt x="318643" y="245237"/>
                </a:lnTo>
                <a:lnTo>
                  <a:pt x="1593469" y="245237"/>
                </a:lnTo>
                <a:lnTo>
                  <a:pt x="1645164" y="242025"/>
                </a:lnTo>
                <a:lnTo>
                  <a:pt x="1694200" y="232729"/>
                </a:lnTo>
                <a:lnTo>
                  <a:pt x="1739921" y="217853"/>
                </a:lnTo>
                <a:lnTo>
                  <a:pt x="1781672" y="197903"/>
                </a:lnTo>
                <a:lnTo>
                  <a:pt x="1818798" y="173386"/>
                </a:lnTo>
                <a:lnTo>
                  <a:pt x="1850643" y="144808"/>
                </a:lnTo>
                <a:lnTo>
                  <a:pt x="1876553" y="112674"/>
                </a:lnTo>
                <a:lnTo>
                  <a:pt x="1895871" y="77491"/>
                </a:lnTo>
                <a:lnTo>
                  <a:pt x="1907942" y="39764"/>
                </a:lnTo>
                <a:lnTo>
                  <a:pt x="1912112" y="0"/>
                </a:lnTo>
                <a:lnTo>
                  <a:pt x="1916284" y="39764"/>
                </a:lnTo>
                <a:lnTo>
                  <a:pt x="1928365" y="77491"/>
                </a:lnTo>
                <a:lnTo>
                  <a:pt x="1947698" y="112674"/>
                </a:lnTo>
                <a:lnTo>
                  <a:pt x="1973624" y="144808"/>
                </a:lnTo>
                <a:lnTo>
                  <a:pt x="2005488" y="173386"/>
                </a:lnTo>
                <a:lnTo>
                  <a:pt x="2042633" y="197903"/>
                </a:lnTo>
                <a:lnTo>
                  <a:pt x="2084401" y="217853"/>
                </a:lnTo>
                <a:lnTo>
                  <a:pt x="2130137" y="232729"/>
                </a:lnTo>
                <a:lnTo>
                  <a:pt x="2179183" y="242025"/>
                </a:lnTo>
                <a:lnTo>
                  <a:pt x="2230882" y="245237"/>
                </a:lnTo>
                <a:lnTo>
                  <a:pt x="3505580" y="245237"/>
                </a:lnTo>
                <a:lnTo>
                  <a:pt x="3557276" y="248444"/>
                </a:lnTo>
                <a:lnTo>
                  <a:pt x="3606312" y="257732"/>
                </a:lnTo>
                <a:lnTo>
                  <a:pt x="3652033" y="272596"/>
                </a:lnTo>
                <a:lnTo>
                  <a:pt x="3693784" y="292533"/>
                </a:lnTo>
                <a:lnTo>
                  <a:pt x="3730910" y="317039"/>
                </a:lnTo>
                <a:lnTo>
                  <a:pt x="3762755" y="345610"/>
                </a:lnTo>
                <a:lnTo>
                  <a:pt x="3788665" y="377743"/>
                </a:lnTo>
                <a:lnTo>
                  <a:pt x="3807983" y="412933"/>
                </a:lnTo>
                <a:lnTo>
                  <a:pt x="3820054" y="450678"/>
                </a:lnTo>
                <a:lnTo>
                  <a:pt x="3824224" y="490474"/>
                </a:lnTo>
              </a:path>
            </a:pathLst>
          </a:custGeom>
          <a:ln w="28574">
            <a:solidFill>
              <a:srgbClr val="CC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B5E6214-34D4-C246-D275-AD6024826AD0}"/>
                  </a:ext>
                </a:extLst>
              </p:cNvPr>
              <p:cNvSpPr txBox="1"/>
              <p:nvPr/>
            </p:nvSpPr>
            <p:spPr>
              <a:xfrm>
                <a:off x="3232108" y="3190840"/>
                <a:ext cx="3379759" cy="369332"/>
              </a:xfrm>
              <a:prstGeom prst="rect">
                <a:avLst/>
              </a:prstGeom>
              <a:noFill/>
            </p:spPr>
            <p:txBody>
              <a:bodyPr wrap="square" rtlCol="0">
                <a:spAutoFit/>
              </a:bodyPr>
              <a:lstStyle/>
              <a:p>
                <a:r>
                  <a:rPr kumimoji="0" lang="en-GB" sz="1800" b="0" i="0" u="none" strike="noStrike" kern="0" cap="none" spc="0" normalizeH="0" baseline="0" noProof="0" dirty="0">
                    <a:ln>
                      <a:noFill/>
                    </a:ln>
                    <a:effectLst/>
                    <a:uLnTx/>
                    <a:uFillTx/>
                    <a:latin typeface="Times New Roman"/>
                    <a:ea typeface="+mn-ea"/>
                    <a:cs typeface="Times New Roman"/>
                  </a:rPr>
                  <a:t>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kumimoji="0" lang="en-GB" sz="1800" b="0" i="0" u="none" strike="noStrike" kern="0" cap="none" spc="-10" normalizeH="0" baseline="0" noProof="0" dirty="0">
                    <a:ln>
                      <a:noFill/>
                    </a:ln>
                    <a:effectLst/>
                    <a:uLnTx/>
                    <a:uFillTx/>
                    <a:latin typeface="Times New Roman"/>
                    <a:ea typeface="+mn-ea"/>
                    <a:cs typeface="Times New Roman"/>
                  </a:rPr>
                  <a:t> (short, bounded)</a:t>
                </a:r>
              </a:p>
            </p:txBody>
          </p:sp>
        </mc:Choice>
        <mc:Fallback xmlns="">
          <p:sp>
            <p:nvSpPr>
              <p:cNvPr id="90" name="TextBox 89">
                <a:extLst>
                  <a:ext uri="{FF2B5EF4-FFF2-40B4-BE49-F238E27FC236}">
                    <a16:creationId xmlns:a16="http://schemas.microsoft.com/office/drawing/2014/main" id="{5B5E6214-34D4-C246-D275-AD6024826AD0}"/>
                  </a:ext>
                </a:extLst>
              </p:cNvPr>
              <p:cNvSpPr txBox="1">
                <a:spLocks noRot="1" noChangeAspect="1" noMove="1" noResize="1" noEditPoints="1" noAdjustHandles="1" noChangeArrowheads="1" noChangeShapeType="1" noTextEdit="1"/>
              </p:cNvSpPr>
              <p:nvPr/>
            </p:nvSpPr>
            <p:spPr>
              <a:xfrm>
                <a:off x="3232108" y="3190840"/>
                <a:ext cx="3379759" cy="369332"/>
              </a:xfrm>
              <a:prstGeom prst="rect">
                <a:avLst/>
              </a:prstGeom>
              <a:blipFill>
                <a:blip r:embed="rId9"/>
                <a:stretch>
                  <a:fillRect l="-1441" t="-8197" r="-1441" b="-24590"/>
                </a:stretch>
              </a:blipFill>
            </p:spPr>
            <p:txBody>
              <a:bodyPr/>
              <a:lstStyle/>
              <a:p>
                <a:r>
                  <a:rPr lang="en-SE">
                    <a:noFill/>
                  </a:rPr>
                  <a:t> </a:t>
                </a:r>
              </a:p>
            </p:txBody>
          </p:sp>
        </mc:Fallback>
      </mc:AlternateContent>
      <p:cxnSp>
        <p:nvCxnSpPr>
          <p:cNvPr id="91" name="Straight Arrow Connector 90">
            <a:extLst>
              <a:ext uri="{FF2B5EF4-FFF2-40B4-BE49-F238E27FC236}">
                <a16:creationId xmlns:a16="http://schemas.microsoft.com/office/drawing/2014/main" id="{162767B8-4FF9-062B-8498-16301B88AFD3}"/>
              </a:ext>
            </a:extLst>
          </p:cNvPr>
          <p:cNvCxnSpPr>
            <a:cxnSpLocks/>
          </p:cNvCxnSpPr>
          <p:nvPr/>
        </p:nvCxnSpPr>
        <p:spPr bwMode="auto">
          <a:xfrm flipV="1">
            <a:off x="5476875" y="4126374"/>
            <a:ext cx="5869" cy="1333610"/>
          </a:xfrm>
          <a:prstGeom prst="straightConnector1">
            <a:avLst/>
          </a:prstGeom>
          <a:solidFill>
            <a:schemeClr val="bg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CEFC6FD-962B-9BA6-D245-C34BE076C9D3}"/>
                  </a:ext>
                </a:extLst>
              </p:cNvPr>
              <p:cNvSpPr txBox="1"/>
              <p:nvPr/>
            </p:nvSpPr>
            <p:spPr>
              <a:xfrm>
                <a:off x="5423729" y="4034279"/>
                <a:ext cx="1948263" cy="707886"/>
              </a:xfrm>
              <a:prstGeom prst="rect">
                <a:avLst/>
              </a:prstGeom>
              <a:noFill/>
            </p:spPr>
            <p:txBody>
              <a:bodyPr wrap="square">
                <a:spAutoFit/>
              </a:bodyPr>
              <a:lstStyle/>
              <a:p>
                <a14:m>
                  <m:oMath xmlns:m="http://schemas.openxmlformats.org/officeDocument/2006/math">
                    <m:sSub>
                      <m:sSubPr>
                        <m:ctrlPr>
                          <a:rPr lang="en-GB" altLang="zh-CN" sz="2000" b="0" i="1" smtClean="0">
                            <a:solidFill>
                              <a:schemeClr val="tx1"/>
                            </a:solidFill>
                            <a:latin typeface="Cambria Math" panose="02040503050406030204" pitchFamily="18" charset="0"/>
                            <a:ea typeface="宋体" charset="-122"/>
                          </a:rPr>
                        </m:ctrlPr>
                      </m:sSubPr>
                      <m:e>
                        <m:r>
                          <a:rPr lang="en-GB" altLang="zh-CN" sz="2000" b="0" i="1" smtClean="0">
                            <a:solidFill>
                              <a:schemeClr val="tx1"/>
                            </a:solidFill>
                            <a:latin typeface="Cambria Math" panose="02040503050406030204" pitchFamily="18" charset="0"/>
                            <a:ea typeface="宋体" charset="-122"/>
                          </a:rPr>
                          <m:t>𝜏</m:t>
                        </m:r>
                      </m:e>
                      <m:sub>
                        <m:r>
                          <a:rPr lang="en-GB" altLang="zh-CN" sz="2000" b="0" i="1" smtClean="0">
                            <a:solidFill>
                              <a:schemeClr val="tx1"/>
                            </a:solidFill>
                            <a:latin typeface="Cambria Math" panose="02040503050406030204" pitchFamily="18" charset="0"/>
                            <a:ea typeface="宋体" charset="-122"/>
                          </a:rPr>
                          <m:t>1</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preempts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when </a:t>
                </a:r>
                <a14:m>
                  <m:oMath xmlns:m="http://schemas.openxmlformats.org/officeDocument/2006/math">
                    <m:sSub>
                      <m:sSubPr>
                        <m:ctrlPr>
                          <a:rPr lang="en-GB" altLang="zh-CN" sz="2000" b="0" i="1">
                            <a:latin typeface="Cambria Math" panose="02040503050406030204" pitchFamily="18" charset="0"/>
                            <a:ea typeface="宋体" charset="-122"/>
                          </a:rPr>
                        </m:ctrlPr>
                      </m:sSubPr>
                      <m:e>
                        <m:r>
                          <a:rPr lang="en-GB" altLang="zh-CN" sz="2000" b="0" i="1">
                            <a:latin typeface="Cambria Math" panose="02040503050406030204" pitchFamily="18" charset="0"/>
                            <a:ea typeface="宋体" charset="-122"/>
                          </a:rPr>
                          <m:t>𝜏</m:t>
                        </m:r>
                      </m:e>
                      <m:sub>
                        <m:r>
                          <a:rPr lang="en-GB" altLang="zh-CN" sz="2000" b="0" i="1" smtClean="0">
                            <a:latin typeface="Cambria Math" panose="02040503050406030204" pitchFamily="18" charset="0"/>
                            <a:ea typeface="宋体" charset="-122"/>
                          </a:rPr>
                          <m:t>3</m:t>
                        </m:r>
                      </m:sub>
                    </m:sSub>
                  </m:oMath>
                </a14:m>
                <a:r>
                  <a:rPr kumimoji="0" lang="en-GB" sz="2000" b="0" i="0" u="none" strike="noStrike" kern="0" cap="none" spc="-25" normalizeH="0" baseline="0" noProof="0" dirty="0">
                    <a:ln>
                      <a:noFill/>
                    </a:ln>
                    <a:solidFill>
                      <a:schemeClr val="tx1"/>
                    </a:solidFill>
                    <a:effectLst/>
                    <a:uLnTx/>
                    <a:uFillTx/>
                    <a:latin typeface="Times New Roman"/>
                    <a:ea typeface="+mn-ea"/>
                    <a:cs typeface="Times New Roman"/>
                  </a:rPr>
                  <a:t> exits CS   </a:t>
                </a:r>
                <a:endParaRPr lang="en-SE" sz="2000" dirty="0">
                  <a:solidFill>
                    <a:schemeClr val="tx1"/>
                  </a:solidFill>
                </a:endParaRPr>
              </a:p>
            </p:txBody>
          </p:sp>
        </mc:Choice>
        <mc:Fallback xmlns="">
          <p:sp>
            <p:nvSpPr>
              <p:cNvPr id="92" name="TextBox 91">
                <a:extLst>
                  <a:ext uri="{FF2B5EF4-FFF2-40B4-BE49-F238E27FC236}">
                    <a16:creationId xmlns:a16="http://schemas.microsoft.com/office/drawing/2014/main" id="{1CEFC6FD-962B-9BA6-D245-C34BE076C9D3}"/>
                  </a:ext>
                </a:extLst>
              </p:cNvPr>
              <p:cNvSpPr txBox="1">
                <a:spLocks noRot="1" noChangeAspect="1" noMove="1" noResize="1" noEditPoints="1" noAdjustHandles="1" noChangeArrowheads="1" noChangeShapeType="1" noTextEdit="1"/>
              </p:cNvSpPr>
              <p:nvPr/>
            </p:nvSpPr>
            <p:spPr>
              <a:xfrm>
                <a:off x="5423729" y="4034279"/>
                <a:ext cx="1948263" cy="707886"/>
              </a:xfrm>
              <a:prstGeom prst="rect">
                <a:avLst/>
              </a:prstGeom>
              <a:blipFill>
                <a:blip r:embed="rId10"/>
                <a:stretch>
                  <a:fillRect l="-3448" t="-5172" r="-10031" b="-1465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Rectangle 3" descr="Rectangle: Click to edit Master text styles&#10;Second level&#10;Third level&#10;Fourth level&#10;Fifth level">
                <a:extLst>
                  <a:ext uri="{FF2B5EF4-FFF2-40B4-BE49-F238E27FC236}">
                    <a16:creationId xmlns:a16="http://schemas.microsoft.com/office/drawing/2014/main" id="{7753874C-10A6-8D02-F53C-7CC7E0D55232}"/>
                  </a:ext>
                </a:extLst>
              </p:cNvPr>
              <p:cNvSpPr txBox="1">
                <a:spLocks noChangeArrowheads="1"/>
              </p:cNvSpPr>
              <p:nvPr/>
            </p:nvSpPr>
            <p:spPr bwMode="auto">
              <a:xfrm>
                <a:off x="533400" y="708025"/>
                <a:ext cx="11125200" cy="250651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2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defRPr/>
                </a:pPr>
                <a:r>
                  <a:rPr lang="en-US" altLang="zh-CN" kern="0" dirty="0">
                    <a:ea typeface="宋体" charset="-122"/>
                  </a:rPr>
                  <a:t>In 1997, this bug caused the Mars pathfinder to freeze up occasionally and then starts working again. Fixed by uploading a software patch enabling Priority-Inheritance Protocol </a:t>
                </a:r>
                <a:r>
                  <a:rPr lang="en-GB" altLang="zh-CN" kern="0" dirty="0">
                    <a:ea typeface="宋体" charset="-122"/>
                  </a:rPr>
                  <a:t>(PIP)</a:t>
                </a:r>
                <a:endParaRPr lang="en-US" altLang="zh-CN" kern="0" dirty="0">
                  <a:ea typeface="宋体" charset="-122"/>
                </a:endParaRPr>
              </a:p>
              <a:p>
                <a:pPr>
                  <a:buFont typeface="Arial" panose="020B0604020202020204" pitchFamily="34" charset="0"/>
                  <a:buChar char="•"/>
                </a:pPr>
                <a:r>
                  <a:rPr lang="en-GB" kern="0" dirty="0"/>
                  <a:t>A task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𝜏</m:t>
                        </m:r>
                      </m:e>
                      <m:sub>
                        <m:r>
                          <a:rPr lang="en-GB" b="0" i="1" kern="0" smtClean="0">
                            <a:latin typeface="Cambria Math" panose="02040503050406030204" pitchFamily="18" charset="0"/>
                          </a:rPr>
                          <m:t>𝑖</m:t>
                        </m:r>
                      </m:sub>
                    </m:sSub>
                  </m:oMath>
                </a14:m>
                <a:r>
                  <a:rPr lang="en-GB" kern="0" dirty="0"/>
                  <a:t> in a CS increases its priority, if it is holding a lock s and blocks other higher priority tasks, by inheriting the highest priority of all tasks </a:t>
                </a:r>
                <a14:m>
                  <m:oMath xmlns:m="http://schemas.openxmlformats.org/officeDocument/2006/math">
                    <m:sSub>
                      <m:sSubPr>
                        <m:ctrlPr>
                          <a:rPr lang="en-GB" i="1" kern="0">
                            <a:latin typeface="Cambria Math" panose="02040503050406030204" pitchFamily="18" charset="0"/>
                          </a:rPr>
                        </m:ctrlPr>
                      </m:sSubPr>
                      <m:e>
                        <m:r>
                          <a:rPr lang="en-GB" i="1" kern="0">
                            <a:latin typeface="Cambria Math" panose="02040503050406030204" pitchFamily="18" charset="0"/>
                          </a:rPr>
                          <m:t>𝜏</m:t>
                        </m:r>
                      </m:e>
                      <m:sub>
                        <m:r>
                          <a:rPr lang="en-GB" b="0" i="1" kern="0" smtClean="0">
                            <a:latin typeface="Cambria Math" panose="02040503050406030204" pitchFamily="18" charset="0"/>
                          </a:rPr>
                          <m:t>𝑘</m:t>
                        </m:r>
                      </m:sub>
                    </m:sSub>
                  </m:oMath>
                </a14:m>
                <a:r>
                  <a:rPr lang="en-GB" kern="0" dirty="0"/>
                  <a:t> blocked waiting for lock s</a:t>
                </a:r>
              </a:p>
              <a:p>
                <a:pPr lvl="1">
                  <a:buFont typeface="Arial" panose="020B0604020202020204" pitchFamily="34" charset="0"/>
                  <a:buChar char="•"/>
                </a:pPr>
                <a14:m>
                  <m:oMath xmlns:m="http://schemas.openxmlformats.org/officeDocument/2006/math">
                    <m:sSub>
                      <m:sSubPr>
                        <m:ctrlPr>
                          <a:rPr lang="en-GB" i="1" kern="0">
                            <a:latin typeface="Cambria Math" panose="02040503050406030204" pitchFamily="18" charset="0"/>
                          </a:rPr>
                        </m:ctrlPr>
                      </m:sSubPr>
                      <m:e>
                        <m:r>
                          <a:rPr lang="en-GB" b="0" i="1" kern="0">
                            <a:latin typeface="Cambria Math" panose="02040503050406030204" pitchFamily="18" charset="0"/>
                          </a:rPr>
                          <m:t>𝑃</m:t>
                        </m:r>
                      </m:e>
                      <m:sub>
                        <m:sSub>
                          <m:sSubPr>
                            <m:ctrlPr>
                              <a:rPr lang="en-GB" i="1" kern="0">
                                <a:latin typeface="Cambria Math" panose="02040503050406030204" pitchFamily="18" charset="0"/>
                              </a:rPr>
                            </m:ctrlPr>
                          </m:sSubPr>
                          <m:e>
                            <m:r>
                              <a:rPr lang="en-GB" i="1" kern="0">
                                <a:latin typeface="Cambria Math" panose="02040503050406030204" pitchFamily="18" charset="0"/>
                              </a:rPr>
                              <m:t>𝜏</m:t>
                            </m:r>
                          </m:e>
                          <m:sub>
                            <m:r>
                              <a:rPr lang="en-GB" b="0" i="1" kern="0" smtClean="0">
                                <a:latin typeface="Cambria Math" panose="02040503050406030204" pitchFamily="18" charset="0"/>
                              </a:rPr>
                              <m:t>𝑖</m:t>
                            </m:r>
                          </m:sub>
                        </m:sSub>
                        <m:r>
                          <a:rPr lang="en-GB" b="0" i="1" kern="0" smtClean="0">
                            <a:latin typeface="Cambria Math" panose="02040503050406030204" pitchFamily="18" charset="0"/>
                          </a:rPr>
                          <m:t> </m:t>
                        </m:r>
                        <m:r>
                          <a:rPr lang="en-GB" b="0" i="1" kern="0" smtClean="0">
                            <a:latin typeface="Cambria Math" panose="02040503050406030204" pitchFamily="18" charset="0"/>
                          </a:rPr>
                          <m:t>h𝑜𝑙𝑑𝑖𝑛𝑔</m:t>
                        </m:r>
                        <m:r>
                          <a:rPr lang="en-GB" b="0" i="1" kern="0" smtClean="0">
                            <a:latin typeface="Cambria Math" panose="02040503050406030204" pitchFamily="18" charset="0"/>
                          </a:rPr>
                          <m:t> </m:t>
                        </m:r>
                        <m:r>
                          <a:rPr lang="en-GB" b="0" i="1" kern="0" smtClean="0">
                            <a:latin typeface="Cambria Math" panose="02040503050406030204" pitchFamily="18" charset="0"/>
                          </a:rPr>
                          <m:t>𝑠</m:t>
                        </m:r>
                      </m:sub>
                    </m:sSub>
                    <m:r>
                      <a:rPr lang="en-GB" b="0" kern="0">
                        <a:latin typeface="Cambria Math" panose="02040503050406030204" pitchFamily="18" charset="0"/>
                      </a:rPr>
                      <m:t>=</m:t>
                    </m:r>
                    <m:func>
                      <m:funcPr>
                        <m:ctrlPr>
                          <a:rPr lang="en-GB" altLang="zh-CN" b="0" i="1" kern="0" dirty="0" smtClean="0">
                            <a:latin typeface="Cambria Math" panose="02040503050406030204" pitchFamily="18" charset="0"/>
                            <a:ea typeface="宋体" charset="-122"/>
                          </a:rPr>
                        </m:ctrlPr>
                      </m:funcPr>
                      <m:fName>
                        <m:r>
                          <m:rPr>
                            <m:sty m:val="p"/>
                          </m:rPr>
                          <a:rPr lang="en-GB" altLang="zh-CN" b="0" i="0" kern="0" dirty="0" smtClean="0">
                            <a:latin typeface="Cambria Math" panose="02040503050406030204" pitchFamily="18" charset="0"/>
                            <a:ea typeface="宋体" charset="-122"/>
                          </a:rPr>
                          <m:t>max</m:t>
                        </m:r>
                      </m:fName>
                      <m:e>
                        <m:d>
                          <m:dPr>
                            <m:begChr m:val="{"/>
                            <m:endChr m:val="}"/>
                            <m:ctrlPr>
                              <a:rPr lang="en-GB" i="1" kern="0">
                                <a:latin typeface="Cambria Math" panose="02040503050406030204" pitchFamily="18" charset="0"/>
                              </a:rPr>
                            </m:ctrlPr>
                          </m:dPr>
                          <m:e>
                            <m:sSub>
                              <m:sSubPr>
                                <m:ctrlPr>
                                  <a:rPr lang="en-GB" i="1" kern="0">
                                    <a:latin typeface="Cambria Math" panose="02040503050406030204" pitchFamily="18" charset="0"/>
                                  </a:rPr>
                                </m:ctrlPr>
                              </m:sSubPr>
                              <m:e>
                                <m:r>
                                  <a:rPr lang="en-GB" i="1" kern="0">
                                    <a:latin typeface="Cambria Math" panose="02040503050406030204" pitchFamily="18" charset="0"/>
                                  </a:rPr>
                                  <m:t>𝑃</m:t>
                                </m:r>
                              </m:e>
                              <m:sub>
                                <m:r>
                                  <a:rPr lang="en-GB" i="1" kern="0">
                                    <a:latin typeface="Cambria Math" panose="02040503050406030204" pitchFamily="18" charset="0"/>
                                  </a:rPr>
                                  <m:t>𝑘</m:t>
                                </m:r>
                              </m:sub>
                            </m:sSub>
                          </m:e>
                          <m:e>
                            <m:sSub>
                              <m:sSubPr>
                                <m:ctrlPr>
                                  <a:rPr lang="en-GB" i="1" kern="0">
                                    <a:latin typeface="Cambria Math" panose="02040503050406030204" pitchFamily="18" charset="0"/>
                                  </a:rPr>
                                </m:ctrlPr>
                              </m:sSubPr>
                              <m:e>
                                <m:r>
                                  <a:rPr lang="en-GB" i="1" kern="0">
                                    <a:latin typeface="Cambria Math" panose="02040503050406030204" pitchFamily="18" charset="0"/>
                                  </a:rPr>
                                  <m:t>𝜏</m:t>
                                </m:r>
                              </m:e>
                              <m:sub>
                                <m:r>
                                  <a:rPr lang="en-GB" i="1" kern="0">
                                    <a:latin typeface="Cambria Math" panose="02040503050406030204" pitchFamily="18" charset="0"/>
                                  </a:rPr>
                                  <m:t>𝑘</m:t>
                                </m:r>
                              </m:sub>
                            </m:sSub>
                            <m:r>
                              <a:rPr lang="en-GB" kern="0">
                                <a:latin typeface="Cambria Math" panose="02040503050406030204" pitchFamily="18" charset="0"/>
                              </a:rPr>
                              <m:t> </m:t>
                            </m:r>
                            <m:r>
                              <m:rPr>
                                <m:sty m:val="p"/>
                              </m:rPr>
                              <a:rPr lang="en-GB" kern="0">
                                <a:latin typeface="Cambria Math" panose="02040503050406030204" pitchFamily="18" charset="0"/>
                              </a:rPr>
                              <m:t>blocked</m:t>
                            </m:r>
                            <m:r>
                              <a:rPr lang="en-GB" kern="0">
                                <a:latin typeface="Cambria Math" panose="02040503050406030204" pitchFamily="18" charset="0"/>
                              </a:rPr>
                              <m:t> </m:t>
                            </m:r>
                            <m:r>
                              <m:rPr>
                                <m:sty m:val="p"/>
                              </m:rPr>
                              <a:rPr lang="en-GB" kern="0">
                                <a:latin typeface="Cambria Math" panose="02040503050406030204" pitchFamily="18" charset="0"/>
                              </a:rPr>
                              <m:t>on</m:t>
                            </m:r>
                            <m:r>
                              <a:rPr lang="en-GB" kern="0">
                                <a:latin typeface="Cambria Math" panose="02040503050406030204" pitchFamily="18" charset="0"/>
                              </a:rPr>
                              <m:t> </m:t>
                            </m:r>
                            <m:r>
                              <a:rPr lang="en-GB" b="0" i="1" kern="0" smtClean="0">
                                <a:latin typeface="Cambria Math" panose="02040503050406030204" pitchFamily="18" charset="0"/>
                              </a:rPr>
                              <m:t>𝑠</m:t>
                            </m:r>
                          </m:e>
                        </m:d>
                      </m:e>
                    </m:func>
                  </m:oMath>
                </a14:m>
                <a:endParaRPr lang="en-US" altLang="zh-CN" kern="0" dirty="0">
                  <a:ea typeface="宋体" charset="-122"/>
                </a:endParaRPr>
              </a:p>
              <a:p>
                <a:pPr>
                  <a:buFont typeface="Arial" panose="020B0604020202020204" pitchFamily="34" charset="0"/>
                  <a:buChar char="•"/>
                </a:pPr>
                <a:r>
                  <a:rPr lang="en-US" altLang="zh-CN" sz="2400" kern="0" dirty="0">
                    <a:ea typeface="宋体" charset="-122"/>
                  </a:rPr>
                  <a:t>t=3: HP task </a:t>
                </a:r>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kern="0" dirty="0">
                    <a:ea typeface="宋体" charset="-122"/>
                  </a:rPr>
                  <a:t> tries to enter CS, gets blocked since LP task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b="0" i="1">
                            <a:latin typeface="Cambria Math" panose="02040503050406030204" pitchFamily="18" charset="0"/>
                            <a:ea typeface="宋体" charset="-122"/>
                          </a:rPr>
                          <m:t>𝜏</m:t>
                        </m:r>
                      </m:e>
                      <m:sub>
                        <m:r>
                          <a:rPr lang="en-GB" altLang="zh-CN" sz="2400" b="0" i="1">
                            <a:latin typeface="Cambria Math" panose="02040503050406030204" pitchFamily="18" charset="0"/>
                            <a:ea typeface="宋体" charset="-122"/>
                          </a:rPr>
                          <m:t>3</m:t>
                        </m:r>
                      </m:sub>
                    </m:sSub>
                  </m:oMath>
                </a14:m>
                <a:r>
                  <a:rPr lang="en-US" altLang="zh-CN" sz="2400" kern="0" dirty="0">
                    <a:ea typeface="宋体" charset="-122"/>
                  </a:rPr>
                  <a:t> is in CS</a:t>
                </a:r>
                <a:r>
                  <a:rPr lang="en-US" altLang="zh-CN" kern="0" dirty="0">
                    <a:ea typeface="宋体" charset="-122"/>
                  </a:rPr>
                  <a:t>; </a:t>
                </a:r>
                <a14:m>
                  <m:oMath xmlns:m="http://schemas.openxmlformats.org/officeDocument/2006/math">
                    <m:sSub>
                      <m:sSubPr>
                        <m:ctrlPr>
                          <a:rPr lang="ar-AE" i="1" kern="0" dirty="0">
                            <a:latin typeface="Cambria Math" panose="02040503050406030204" pitchFamily="18" charset="0"/>
                            <a:ea typeface="宋体" charset="-122"/>
                          </a:rPr>
                        </m:ctrlPr>
                      </m:sSubPr>
                      <m:e>
                        <m:r>
                          <a:rPr lang="ar-AE" b="0" i="1" kern="0" dirty="0">
                            <a:latin typeface="Cambria Math" panose="02040503050406030204" pitchFamily="18" charset="0"/>
                            <a:ea typeface="宋体" charset="-122"/>
                          </a:rPr>
                          <m:t>𝜏</m:t>
                        </m:r>
                      </m:e>
                      <m:sub>
                        <m:r>
                          <a:rPr lang="ar-AE" b="0" i="1" kern="0" dirty="0">
                            <a:latin typeface="Cambria Math" panose="02040503050406030204" pitchFamily="18" charset="0"/>
                            <a:ea typeface="宋体" charset="-122"/>
                          </a:rPr>
                          <m:t>3</m:t>
                        </m:r>
                      </m:sub>
                    </m:sSub>
                    <m:r>
                      <a:rPr lang="ar-AE" b="0" kern="0" dirty="0">
                        <a:latin typeface="Cambria Math" panose="02040503050406030204" pitchFamily="18" charset="0"/>
                        <a:ea typeface="宋体" charset="-122"/>
                      </a:rPr>
                      <m:t> </m:t>
                    </m:r>
                  </m:oMath>
                </a14:m>
                <a:r>
                  <a:rPr lang="en-GB" kern="0" dirty="0">
                    <a:ea typeface="宋体" charset="-122"/>
                  </a:rPr>
                  <a:t>inherits </a:t>
                </a:r>
                <a14:m>
                  <m:oMath xmlns:m="http://schemas.openxmlformats.org/officeDocument/2006/math">
                    <m:sSub>
                      <m:sSubPr>
                        <m:ctrlPr>
                          <a:rPr lang="ar-AE" i="1" kern="0" dirty="0">
                            <a:latin typeface="Cambria Math" panose="02040503050406030204" pitchFamily="18" charset="0"/>
                            <a:ea typeface="宋体" charset="-122"/>
                          </a:rPr>
                        </m:ctrlPr>
                      </m:sSubPr>
                      <m:e>
                        <m:r>
                          <a:rPr lang="ar-AE" b="0" i="1" kern="0" dirty="0">
                            <a:latin typeface="Cambria Math" panose="02040503050406030204" pitchFamily="18" charset="0"/>
                            <a:ea typeface="宋体" charset="-122"/>
                          </a:rPr>
                          <m:t>𝜏</m:t>
                        </m:r>
                      </m:e>
                      <m:sub>
                        <m:r>
                          <a:rPr lang="ar-AE" b="0" i="1" kern="0" dirty="0">
                            <a:latin typeface="Cambria Math" panose="02040503050406030204" pitchFamily="18" charset="0"/>
                            <a:ea typeface="宋体" charset="-122"/>
                          </a:rPr>
                          <m:t>1</m:t>
                        </m:r>
                      </m:sub>
                    </m:sSub>
                  </m:oMath>
                </a14:m>
                <a:r>
                  <a:rPr lang="ar-AE" kern="0" dirty="0">
                    <a:ea typeface="宋体" charset="-122"/>
                  </a:rPr>
                  <a:t>’</a:t>
                </a:r>
                <a:r>
                  <a:rPr lang="en-GB" kern="0" dirty="0">
                    <a:ea typeface="宋体" charset="-122"/>
                  </a:rPr>
                  <a:t>s high priority, and runs without pre-emption by MP task </a:t>
                </a:r>
                <a14:m>
                  <m:oMath xmlns:m="http://schemas.openxmlformats.org/officeDocument/2006/math">
                    <m:sSub>
                      <m:sSubPr>
                        <m:ctrlPr>
                          <a:rPr lang="ar-AE" i="1" kern="0" dirty="0">
                            <a:latin typeface="Cambria Math" panose="02040503050406030204" pitchFamily="18" charset="0"/>
                            <a:ea typeface="宋体" charset="-122"/>
                          </a:rPr>
                        </m:ctrlPr>
                      </m:sSubPr>
                      <m:e>
                        <m:r>
                          <a:rPr lang="ar-AE" b="0" i="1" kern="0" dirty="0">
                            <a:latin typeface="Cambria Math" panose="02040503050406030204" pitchFamily="18" charset="0"/>
                            <a:ea typeface="宋体" charset="-122"/>
                          </a:rPr>
                          <m:t>𝜏</m:t>
                        </m:r>
                      </m:e>
                      <m:sub>
                        <m:r>
                          <a:rPr lang="en-GB" b="0" i="1" kern="0" dirty="0">
                            <a:latin typeface="Cambria Math" panose="02040503050406030204" pitchFamily="18" charset="0"/>
                            <a:ea typeface="宋体" charset="-122"/>
                          </a:rPr>
                          <m:t>2</m:t>
                        </m:r>
                      </m:sub>
                    </m:sSub>
                  </m:oMath>
                </a14:m>
                <a:r>
                  <a:rPr lang="en-GB" kern="0" dirty="0">
                    <a:ea typeface="宋体" charset="-122"/>
                  </a:rPr>
                  <a:t> (regardless of if </a:t>
                </a:r>
                <a14:m>
                  <m:oMath xmlns:m="http://schemas.openxmlformats.org/officeDocument/2006/math">
                    <m:sSub>
                      <m:sSubPr>
                        <m:ctrlPr>
                          <a:rPr lang="ar-AE" i="1" kern="0" dirty="0">
                            <a:latin typeface="Cambria Math" panose="02040503050406030204" pitchFamily="18" charset="0"/>
                            <a:ea typeface="宋体" charset="-122"/>
                          </a:rPr>
                        </m:ctrlPr>
                      </m:sSubPr>
                      <m:e>
                        <m:r>
                          <a:rPr lang="ar-AE" i="1" kern="0" dirty="0">
                            <a:latin typeface="Cambria Math" panose="02040503050406030204" pitchFamily="18" charset="0"/>
                            <a:ea typeface="宋体" charset="-122"/>
                          </a:rPr>
                          <m:t>𝜏</m:t>
                        </m:r>
                      </m:e>
                      <m:sub>
                        <m:r>
                          <a:rPr lang="en-GB" i="1" kern="0" dirty="0">
                            <a:latin typeface="Cambria Math" panose="02040503050406030204" pitchFamily="18" charset="0"/>
                            <a:ea typeface="宋体" charset="-122"/>
                          </a:rPr>
                          <m:t>2</m:t>
                        </m:r>
                      </m:sub>
                    </m:sSub>
                  </m:oMath>
                </a14:m>
                <a:r>
                  <a:rPr lang="en-GB" kern="0" dirty="0">
                    <a:ea typeface="宋体" charset="-122"/>
                  </a:rPr>
                  <a:t> is released </a:t>
                </a:r>
                <a:r>
                  <a:rPr lang="en-US" altLang="zh-CN" kern="0" dirty="0">
                    <a:ea typeface="宋体" charset="-122"/>
                  </a:rPr>
                  <a:t>t </a:t>
                </a:r>
                <a14:m>
                  <m:oMath xmlns:m="http://schemas.openxmlformats.org/officeDocument/2006/math">
                    <m:r>
                      <a:rPr lang="en-GB" altLang="zh-CN" i="1" kern="0">
                        <a:latin typeface="Cambria Math" panose="02040503050406030204" pitchFamily="18" charset="0"/>
                        <a:ea typeface="宋体" charset="-122"/>
                      </a:rPr>
                      <m:t>∈</m:t>
                    </m:r>
                  </m:oMath>
                </a14:m>
                <a:r>
                  <a:rPr lang="en-US" altLang="zh-CN" kern="0" dirty="0">
                    <a:ea typeface="宋体" charset="-122"/>
                  </a:rPr>
                  <a:t> [2, 3] or t&gt;3</a:t>
                </a:r>
                <a:r>
                  <a:rPr lang="en-GB" kern="0" dirty="0">
                    <a:ea typeface="宋体" charset="-122"/>
                  </a:rPr>
                  <a:t>)</a:t>
                </a:r>
              </a:p>
              <a:p>
                <a:pPr>
                  <a:buFont typeface="Arial" panose="020B0604020202020204" pitchFamily="34" charset="0"/>
                  <a:buChar char="•"/>
                </a:pPr>
                <a:endParaRPr lang="en-US" altLang="zh-CN" kern="0" dirty="0">
                  <a:ea typeface="宋体" charset="-122"/>
                </a:endParaRPr>
              </a:p>
            </p:txBody>
          </p:sp>
        </mc:Choice>
        <mc:Fallback xmlns="">
          <p:sp>
            <p:nvSpPr>
              <p:cNvPr id="96" name="Rectangle 3" descr="Rectangle: Click to edit Master text styles&#10;Second level&#10;Third level&#10;Fourth level&#10;Fifth level">
                <a:extLst>
                  <a:ext uri="{FF2B5EF4-FFF2-40B4-BE49-F238E27FC236}">
                    <a16:creationId xmlns:a16="http://schemas.microsoft.com/office/drawing/2014/main" id="{7753874C-10A6-8D02-F53C-7CC7E0D55232}"/>
                  </a:ext>
                </a:extLst>
              </p:cNvPr>
              <p:cNvSpPr txBox="1">
                <a:spLocks noRot="1" noChangeAspect="1" noMove="1" noResize="1" noEditPoints="1" noAdjustHandles="1" noChangeArrowheads="1" noChangeShapeType="1" noTextEdit="1"/>
              </p:cNvSpPr>
              <p:nvPr/>
            </p:nvSpPr>
            <p:spPr bwMode="auto">
              <a:xfrm>
                <a:off x="533400" y="708025"/>
                <a:ext cx="11125200" cy="2506515"/>
              </a:xfrm>
              <a:prstGeom prst="rect">
                <a:avLst/>
              </a:prstGeom>
              <a:blipFill>
                <a:blip r:embed="rId11"/>
                <a:stretch>
                  <a:fillRect l="-877" t="-6083" r="-986"/>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sp>
        <p:nvSpPr>
          <p:cNvPr id="98" name="object 139">
            <a:extLst>
              <a:ext uri="{FF2B5EF4-FFF2-40B4-BE49-F238E27FC236}">
                <a16:creationId xmlns:a16="http://schemas.microsoft.com/office/drawing/2014/main" id="{09029C3B-3456-4134-D2DD-AAC3CC830E33}"/>
              </a:ext>
            </a:extLst>
          </p:cNvPr>
          <p:cNvSpPr txBox="1"/>
          <p:nvPr/>
        </p:nvSpPr>
        <p:spPr>
          <a:xfrm>
            <a:off x="1511643" y="3733120"/>
            <a:ext cx="967130" cy="312906"/>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a:t>
            </a:r>
            <a:r>
              <a:rPr lang="en-GB" spc="-10" dirty="0">
                <a:latin typeface="Times New Roman"/>
                <a:cs typeface="Times New Roman"/>
              </a:rPr>
              <a:t>ty</a:t>
            </a:r>
            <a:endParaRPr sz="2400" baseline="-22222" dirty="0">
              <a:latin typeface="Times New Roman"/>
              <a:cs typeface="Times New Roman"/>
            </a:endParaRPr>
          </a:p>
        </p:txBody>
      </p:sp>
      <p:cxnSp>
        <p:nvCxnSpPr>
          <p:cNvPr id="99" name="Straight Arrow Connector 98">
            <a:extLst>
              <a:ext uri="{FF2B5EF4-FFF2-40B4-BE49-F238E27FC236}">
                <a16:creationId xmlns:a16="http://schemas.microsoft.com/office/drawing/2014/main" id="{9EC514D1-D204-1EB4-9A89-A39FECA09F67}"/>
              </a:ext>
            </a:extLst>
          </p:cNvPr>
          <p:cNvCxnSpPr>
            <a:cxnSpLocks/>
          </p:cNvCxnSpPr>
          <p:nvPr/>
        </p:nvCxnSpPr>
        <p:spPr bwMode="auto">
          <a:xfrm flipV="1">
            <a:off x="1950331" y="4046026"/>
            <a:ext cx="22863" cy="1676586"/>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 name="Straight Arrow Connector 2">
            <a:extLst>
              <a:ext uri="{FF2B5EF4-FFF2-40B4-BE49-F238E27FC236}">
                <a16:creationId xmlns:a16="http://schemas.microsoft.com/office/drawing/2014/main" id="{98796022-3631-0679-508E-BD9110E33678}"/>
              </a:ext>
            </a:extLst>
          </p:cNvPr>
          <p:cNvCxnSpPr>
            <a:cxnSpLocks/>
          </p:cNvCxnSpPr>
          <p:nvPr/>
        </p:nvCxnSpPr>
        <p:spPr bwMode="auto">
          <a:xfrm>
            <a:off x="3694059" y="4540821"/>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27897347-53DF-2CC2-85DB-C5373B59220C}"/>
              </a:ext>
            </a:extLst>
          </p:cNvPr>
          <p:cNvCxnSpPr>
            <a:cxnSpLocks/>
          </p:cNvCxnSpPr>
          <p:nvPr/>
        </p:nvCxnSpPr>
        <p:spPr bwMode="auto">
          <a:xfrm>
            <a:off x="3582511" y="3713184"/>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4BE85E0B-F62D-ABE7-BC21-9C79944A0A1C}"/>
              </a:ext>
            </a:extLst>
          </p:cNvPr>
          <p:cNvCxnSpPr>
            <a:cxnSpLocks/>
          </p:cNvCxnSpPr>
          <p:nvPr/>
        </p:nvCxnSpPr>
        <p:spPr bwMode="auto">
          <a:xfrm>
            <a:off x="2744787" y="5311626"/>
            <a:ext cx="0" cy="371475"/>
          </a:xfrm>
          <a:prstGeom prst="straightConnector1">
            <a:avLst/>
          </a:prstGeom>
          <a:solidFill>
            <a:schemeClr val="bg1"/>
          </a:solidFill>
          <a:ln w="2857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583C59FB-B71C-0C1F-8E33-29CE04449597}"/>
              </a:ext>
            </a:extLst>
          </p:cNvPr>
          <p:cNvCxnSpPr>
            <a:cxnSpLocks/>
          </p:cNvCxnSpPr>
          <p:nvPr/>
        </p:nvCxnSpPr>
        <p:spPr bwMode="auto">
          <a:xfrm>
            <a:off x="9118479" y="3741220"/>
            <a:ext cx="0" cy="371475"/>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019841-3C0E-2DEA-715E-04AB31F13AA4}"/>
                  </a:ext>
                </a:extLst>
              </p:cNvPr>
              <p:cNvSpPr txBox="1"/>
              <p:nvPr/>
            </p:nvSpPr>
            <p:spPr>
              <a:xfrm>
                <a:off x="9090941" y="3698064"/>
                <a:ext cx="436185" cy="369332"/>
              </a:xfrm>
              <a:prstGeom prst="rect">
                <a:avLst/>
              </a:prstGeom>
              <a:no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ctrlPr>
                        </m:sSubPr>
                        <m:e>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𝑑</m:t>
                          </m:r>
                        </m:e>
                        <m:sub>
                          <m:r>
                            <a:rPr kumimoji="0" lang="en-GB" sz="18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Times New Roman"/>
                            </a:rPr>
                            <m:t>1</m:t>
                          </m:r>
                        </m:sub>
                      </m:sSub>
                    </m:oMath>
                  </m:oMathPara>
                </a14:m>
                <a:endParaRPr kumimoji="0" lang="en-GB" sz="1800" b="0" i="0" u="none" strike="noStrike" kern="0" cap="none" spc="-10" normalizeH="0" baseline="0" noProof="0" dirty="0">
                  <a:ln>
                    <a:noFill/>
                  </a:ln>
                  <a:solidFill>
                    <a:srgbClr val="FF0000"/>
                  </a:solidFill>
                  <a:effectLst/>
                  <a:uLnTx/>
                  <a:uFillTx/>
                  <a:latin typeface="Times New Roman"/>
                  <a:ea typeface="+mn-ea"/>
                  <a:cs typeface="Times New Roman"/>
                </a:endParaRPr>
              </a:p>
            </p:txBody>
          </p:sp>
        </mc:Choice>
        <mc:Fallback xmlns="">
          <p:sp>
            <p:nvSpPr>
              <p:cNvPr id="7" name="TextBox 6">
                <a:extLst>
                  <a:ext uri="{FF2B5EF4-FFF2-40B4-BE49-F238E27FC236}">
                    <a16:creationId xmlns:a16="http://schemas.microsoft.com/office/drawing/2014/main" id="{6C019841-3C0E-2DEA-715E-04AB31F13AA4}"/>
                  </a:ext>
                </a:extLst>
              </p:cNvPr>
              <p:cNvSpPr txBox="1">
                <a:spLocks noRot="1" noChangeAspect="1" noMove="1" noResize="1" noEditPoints="1" noAdjustHandles="1" noChangeArrowheads="1" noChangeShapeType="1" noTextEdit="1"/>
              </p:cNvSpPr>
              <p:nvPr/>
            </p:nvSpPr>
            <p:spPr>
              <a:xfrm>
                <a:off x="9090941" y="3698064"/>
                <a:ext cx="436185" cy="369332"/>
              </a:xfrm>
              <a:prstGeom prst="rect">
                <a:avLst/>
              </a:prstGeom>
              <a:blipFill>
                <a:blip r:embed="rId12"/>
                <a:stretch>
                  <a:fillRect/>
                </a:stretch>
              </a:blipFill>
              <a:ln>
                <a:solidFill>
                  <a:schemeClr val="bg1"/>
                </a:solidFill>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EB59BFD0-DB34-CD67-81C5-EF88E178C11D}"/>
              </a:ext>
            </a:extLst>
          </p:cNvPr>
          <p:cNvSpPr/>
          <p:nvPr/>
        </p:nvSpPr>
        <p:spPr bwMode="auto">
          <a:xfrm>
            <a:off x="9921783" y="4507711"/>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11" name="Rectangle 10">
            <a:extLst>
              <a:ext uri="{FF2B5EF4-FFF2-40B4-BE49-F238E27FC236}">
                <a16:creationId xmlns:a16="http://schemas.microsoft.com/office/drawing/2014/main" id="{30F3AFD9-3CE8-72E5-96F7-2D726B800B24}"/>
              </a:ext>
            </a:extLst>
          </p:cNvPr>
          <p:cNvSpPr/>
          <p:nvPr/>
        </p:nvSpPr>
        <p:spPr bwMode="auto">
          <a:xfrm>
            <a:off x="10142537" y="5303136"/>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A746195E-2474-E9B1-0EC9-FDD523EB99FD}"/>
              </a:ext>
            </a:extLst>
          </p:cNvPr>
          <p:cNvSpPr/>
          <p:nvPr/>
        </p:nvSpPr>
        <p:spPr bwMode="auto">
          <a:xfrm>
            <a:off x="4402406" y="4519555"/>
            <a:ext cx="556260" cy="369332"/>
          </a:xfrm>
          <a:prstGeom prst="rect">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18629111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6A28-4C2A-A5EF-0817-3F4FEF9D1019}"/>
              </a:ext>
            </a:extLst>
          </p:cNvPr>
          <p:cNvSpPr>
            <a:spLocks noGrp="1"/>
          </p:cNvSpPr>
          <p:nvPr>
            <p:ph type="title"/>
          </p:nvPr>
        </p:nvSpPr>
        <p:spPr/>
        <p:txBody>
          <a:bodyPr/>
          <a:lstStyle/>
          <a:p>
            <a:r>
              <a:rPr lang="en-GB" dirty="0"/>
              <a:t>Blocking Time under PIP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D858E1-515D-6679-6339-6DD6E09D6CBD}"/>
                  </a:ext>
                </a:extLst>
              </p:cNvPr>
              <p:cNvSpPr>
                <a:spLocks noGrp="1"/>
              </p:cNvSpPr>
              <p:nvPr>
                <p:ph idx="1"/>
              </p:nvPr>
            </p:nvSpPr>
            <p:spPr>
              <a:xfrm>
                <a:off x="0" y="914400"/>
                <a:ext cx="5299998" cy="5943600"/>
              </a:xfrm>
            </p:spPr>
            <p:txBody>
              <a:bodyPr>
                <a:normAutofit/>
              </a:bodyPr>
              <a:lstStyle/>
              <a:p>
                <a:pPr eaLnBrk="1" hangingPunct="1">
                  <a:defRPr/>
                </a:pPr>
                <a:r>
                  <a:rPr lang="en-US" altLang="zh-CN" kern="0" dirty="0">
                    <a:solidFill>
                      <a:schemeClr val="tx1"/>
                    </a:solidFill>
                    <a:ea typeface="宋体" charset="-122"/>
                  </a:rPr>
                  <a:t>Under PIP, task </a:t>
                </a:r>
                <a14:m>
                  <m:oMath xmlns:m="http://schemas.openxmlformats.org/officeDocument/2006/math">
                    <m:sSub>
                      <m:sSubPr>
                        <m:ctrlPr>
                          <a:rPr lang="en-GB" altLang="zh-CN" b="0" i="1" kern="0" smtClean="0">
                            <a:solidFill>
                              <a:schemeClr val="tx1"/>
                            </a:solidFill>
                            <a:latin typeface="Cambria Math" panose="02040503050406030204" pitchFamily="18" charset="0"/>
                            <a:ea typeface="宋体" charset="-122"/>
                          </a:rPr>
                        </m:ctrlPr>
                      </m:sSubPr>
                      <m:e>
                        <m:r>
                          <a:rPr lang="en-GB" altLang="zh-CN" b="0" i="1" kern="0" smtClean="0">
                            <a:solidFill>
                              <a:schemeClr val="tx1"/>
                            </a:solidFill>
                            <a:latin typeface="Cambria Math" panose="02040503050406030204" pitchFamily="18" charset="0"/>
                            <a:ea typeface="宋体" charset="-122"/>
                          </a:rPr>
                          <m:t>𝜏</m:t>
                        </m:r>
                      </m:e>
                      <m:sub>
                        <m:r>
                          <a:rPr lang="en-GB" altLang="zh-CN" b="0" i="1" kern="0" smtClean="0">
                            <a:solidFill>
                              <a:schemeClr val="tx1"/>
                            </a:solidFill>
                            <a:latin typeface="Cambria Math" panose="02040503050406030204" pitchFamily="18" charset="0"/>
                            <a:ea typeface="宋体" charset="-122"/>
                          </a:rPr>
                          <m:t>𝑖</m:t>
                        </m:r>
                      </m:sub>
                    </m:sSub>
                  </m:oMath>
                </a14:m>
                <a:r>
                  <a:rPr lang="en-US" altLang="zh-CN" kern="0" dirty="0">
                    <a:solidFill>
                      <a:schemeClr val="tx1"/>
                    </a:solidFill>
                    <a:ea typeface="宋体" charset="-122"/>
                  </a:rPr>
                  <a:t> may experience two types of blocking delays:</a:t>
                </a:r>
              </a:p>
              <a:p>
                <a:pPr lvl="1" eaLnBrk="1" hangingPunct="1">
                  <a:defRPr/>
                </a:pPr>
                <a:r>
                  <a:rPr lang="en-US" altLang="zh-CN" dirty="0">
                    <a:solidFill>
                      <a:srgbClr val="FF0000"/>
                    </a:solidFill>
                    <a:ea typeface="宋体" charset="-122"/>
                  </a:rPr>
                  <a:t>Direct blocking</a:t>
                </a:r>
                <a:r>
                  <a:rPr lang="en-US" altLang="zh-CN" dirty="0">
                    <a:solidFill>
                      <a:schemeClr val="tx1"/>
                    </a:solidFill>
                    <a:ea typeface="宋体" charset="-122"/>
                  </a:rPr>
                  <a:t>: </a:t>
                </a:r>
                <a14:m>
                  <m:oMath xmlns:m="http://schemas.openxmlformats.org/officeDocument/2006/math">
                    <m:sSub>
                      <m:sSubPr>
                        <m:ctrlPr>
                          <a:rPr lang="en-GB" altLang="zh-CN" b="0" i="1" kern="0" smtClean="0">
                            <a:solidFill>
                              <a:schemeClr val="tx1"/>
                            </a:solidFill>
                            <a:latin typeface="Cambria Math" panose="02040503050406030204" pitchFamily="18" charset="0"/>
                            <a:ea typeface="宋体" charset="-122"/>
                          </a:rPr>
                        </m:ctrlPr>
                      </m:sSubPr>
                      <m:e>
                        <m:r>
                          <a:rPr lang="en-GB" altLang="zh-CN" b="0" i="1" kern="0" smtClean="0">
                            <a:solidFill>
                              <a:schemeClr val="tx1"/>
                            </a:solidFill>
                            <a:latin typeface="Cambria Math" panose="02040503050406030204" pitchFamily="18" charset="0"/>
                            <a:ea typeface="宋体" charset="-122"/>
                          </a:rPr>
                          <m:t>𝜏</m:t>
                        </m:r>
                      </m:e>
                      <m:sub>
                        <m:r>
                          <a:rPr lang="en-GB" altLang="zh-CN" b="0" i="1" kern="0" smtClean="0">
                            <a:solidFill>
                              <a:schemeClr val="tx1"/>
                            </a:solidFill>
                            <a:latin typeface="Cambria Math" panose="02040503050406030204" pitchFamily="18" charset="0"/>
                            <a:ea typeface="宋体" charset="-122"/>
                          </a:rPr>
                          <m:t>𝑖</m:t>
                        </m:r>
                      </m:sub>
                    </m:sSub>
                  </m:oMath>
                </a14:m>
                <a:r>
                  <a:rPr lang="en-US" altLang="zh-CN" dirty="0">
                    <a:solidFill>
                      <a:schemeClr val="tx1"/>
                    </a:solidFill>
                    <a:ea typeface="宋体" charset="-122"/>
                  </a:rPr>
                  <a:t> tries to lock s that is already locked</a:t>
                </a:r>
              </a:p>
              <a:p>
                <a:pPr lvl="1" eaLnBrk="1" hangingPunct="1">
                  <a:defRPr/>
                </a:pPr>
                <a:r>
                  <a:rPr lang="en-US" altLang="zh-CN" dirty="0">
                    <a:solidFill>
                      <a:srgbClr val="FF0000"/>
                    </a:solidFill>
                    <a:ea typeface="宋体" charset="-122"/>
                  </a:rPr>
                  <a:t>Push-through blocking</a:t>
                </a:r>
                <a:r>
                  <a:rPr lang="en-US" altLang="zh-CN" dirty="0">
                    <a:solidFill>
                      <a:schemeClr val="tx1"/>
                    </a:solidFill>
                    <a:ea typeface="宋体" charset="-122"/>
                  </a:rPr>
                  <a:t>: </a:t>
                </a:r>
                <a14:m>
                  <m:oMath xmlns:m="http://schemas.openxmlformats.org/officeDocument/2006/math">
                    <m:sSub>
                      <m:sSubPr>
                        <m:ctrlPr>
                          <a:rPr lang="en-GB" altLang="zh-CN" b="0" i="1" kern="0" smtClean="0">
                            <a:solidFill>
                              <a:schemeClr val="tx1"/>
                            </a:solidFill>
                            <a:latin typeface="Cambria Math" panose="02040503050406030204" pitchFamily="18" charset="0"/>
                            <a:ea typeface="宋体" charset="-122"/>
                          </a:rPr>
                        </m:ctrlPr>
                      </m:sSubPr>
                      <m:e>
                        <m:r>
                          <a:rPr lang="en-GB" altLang="zh-CN" b="0" i="1" kern="0" smtClean="0">
                            <a:solidFill>
                              <a:schemeClr val="tx1"/>
                            </a:solidFill>
                            <a:latin typeface="Cambria Math" panose="02040503050406030204" pitchFamily="18" charset="0"/>
                            <a:ea typeface="宋体" charset="-122"/>
                          </a:rPr>
                          <m:t>𝜏</m:t>
                        </m:r>
                      </m:e>
                      <m:sub>
                        <m:r>
                          <a:rPr lang="en-GB" altLang="zh-CN" b="0" i="1" kern="0" smtClean="0">
                            <a:solidFill>
                              <a:schemeClr val="tx1"/>
                            </a:solidFill>
                            <a:latin typeface="Cambria Math" panose="02040503050406030204" pitchFamily="18" charset="0"/>
                            <a:ea typeface="宋体" charset="-122"/>
                          </a:rPr>
                          <m:t>𝑖</m:t>
                        </m:r>
                      </m:sub>
                    </m:sSub>
                  </m:oMath>
                </a14:m>
                <a:r>
                  <a:rPr lang="en-US" altLang="zh-CN" baseline="-25000" dirty="0">
                    <a:solidFill>
                      <a:schemeClr val="tx1"/>
                    </a:solidFill>
                    <a:ea typeface="宋体" charset="-122"/>
                  </a:rPr>
                  <a:t> </a:t>
                </a:r>
                <a:r>
                  <a:rPr lang="en-US" altLang="zh-CN" dirty="0">
                    <a:solidFill>
                      <a:schemeClr val="tx1"/>
                    </a:solidFill>
                    <a:ea typeface="宋体" charset="-122"/>
                  </a:rPr>
                  <a:t>blocked by lower-priority task that has inherited a higher-priority (</a:t>
                </a:r>
                <a14:m>
                  <m:oMath xmlns:m="http://schemas.openxmlformats.org/officeDocument/2006/math">
                    <m:sSub>
                      <m:sSubPr>
                        <m:ctrlPr>
                          <a:rPr lang="en-GB" altLang="zh-CN" i="1">
                            <a:solidFill>
                              <a:schemeClr val="tx1"/>
                            </a:solidFill>
                            <a:latin typeface="Cambria Math" panose="02040503050406030204" pitchFamily="18" charset="0"/>
                            <a:ea typeface="宋体" charset="-122"/>
                          </a:rPr>
                        </m:ctrlPr>
                      </m:sSubPr>
                      <m:e>
                        <m:r>
                          <a:rPr lang="en-GB" altLang="zh-CN">
                            <a:solidFill>
                              <a:schemeClr val="tx1"/>
                            </a:solidFill>
                            <a:latin typeface="Cambria Math" panose="02040503050406030204" pitchFamily="18" charset="0"/>
                            <a:ea typeface="宋体" charset="-122"/>
                          </a:rPr>
                          <m:t>𝜏</m:t>
                        </m:r>
                      </m:e>
                      <m:sub>
                        <m:r>
                          <a:rPr lang="en-GB" altLang="zh-CN">
                            <a:solidFill>
                              <a:schemeClr val="tx1"/>
                            </a:solidFill>
                            <a:latin typeface="Cambria Math" panose="02040503050406030204" pitchFamily="18" charset="0"/>
                            <a:ea typeface="宋体" charset="-122"/>
                          </a:rPr>
                          <m:t>𝑖</m:t>
                        </m:r>
                      </m:sub>
                    </m:sSub>
                    <m:r>
                      <a:rPr lang="en-GB" altLang="zh-CN">
                        <a:solidFill>
                          <a:schemeClr val="tx1"/>
                        </a:solidFill>
                        <a:latin typeface="Cambria Math" panose="02040503050406030204" pitchFamily="18" charset="0"/>
                        <a:ea typeface="宋体" charset="-122"/>
                      </a:rPr>
                      <m:t> </m:t>
                    </m:r>
                  </m:oMath>
                </a14:m>
                <a:r>
                  <a:rPr lang="en-GB" dirty="0">
                    <a:solidFill>
                      <a:schemeClr val="tx1"/>
                    </a:solidFill>
                    <a:ea typeface="宋体" charset="-122"/>
                  </a:rPr>
                  <a:t>itself </a:t>
                </a:r>
                <a:r>
                  <a:rPr lang="en-US" altLang="zh-CN" dirty="0">
                    <a:solidFill>
                      <a:schemeClr val="tx1"/>
                    </a:solidFill>
                    <a:ea typeface="宋体" charset="-122"/>
                  </a:rPr>
                  <a:t>may not need any semaphores)</a:t>
                </a:r>
              </a:p>
              <a:p>
                <a:r>
                  <a:rPr lang="en-US" altLang="zh-CN" sz="2400" kern="0" dirty="0">
                    <a:solidFill>
                      <a:schemeClr val="tx1"/>
                    </a:solidFill>
                    <a:ea typeface="宋体" charset="-122"/>
                  </a:rPr>
                  <a:t>Example:</a:t>
                </a:r>
              </a:p>
              <a:p>
                <a:pPr lvl="1"/>
                <a:r>
                  <a:rPr lang="en-US" altLang="zh-CN" kern="0" dirty="0">
                    <a:solidFill>
                      <a:schemeClr val="tx1"/>
                    </a:solidFill>
                    <a:ea typeface="宋体" charset="-122"/>
                  </a:rPr>
                  <a:t>HP task </a:t>
                </a:r>
                <a14:m>
                  <m:oMath xmlns:m="http://schemas.openxmlformats.org/officeDocument/2006/math">
                    <m:sSub>
                      <m:sSubPr>
                        <m:ctrlPr>
                          <a:rPr lang="en-GB" altLang="zh-CN" i="1" smtClean="0">
                            <a:solidFill>
                              <a:schemeClr val="tx1"/>
                            </a:solidFill>
                            <a:latin typeface="Cambria Math" panose="02040503050406030204" pitchFamily="18" charset="0"/>
                            <a:ea typeface="宋体" charset="-122"/>
                          </a:rPr>
                        </m:ctrlPr>
                      </m:sSubPr>
                      <m:e>
                        <m:r>
                          <a:rPr lang="en-GB" altLang="zh-CN" b="0" i="1" smtClean="0">
                            <a:solidFill>
                              <a:schemeClr val="tx1"/>
                            </a:solidFill>
                            <a:latin typeface="Cambria Math" panose="02040503050406030204" pitchFamily="18" charset="0"/>
                            <a:ea typeface="宋体" charset="-122"/>
                          </a:rPr>
                          <m:t>𝜏</m:t>
                        </m:r>
                      </m:e>
                      <m:sub>
                        <m:r>
                          <a:rPr lang="en-GB" altLang="zh-CN" b="0" i="1" smtClean="0">
                            <a:solidFill>
                              <a:schemeClr val="tx1"/>
                            </a:solidFill>
                            <a:latin typeface="Cambria Math" panose="02040503050406030204" pitchFamily="18" charset="0"/>
                            <a:ea typeface="宋体" charset="-122"/>
                          </a:rPr>
                          <m:t>1</m:t>
                        </m:r>
                      </m:sub>
                    </m:sSub>
                  </m:oMath>
                </a14:m>
                <a:r>
                  <a:rPr lang="en-GB" dirty="0">
                    <a:solidFill>
                      <a:schemeClr val="tx1"/>
                    </a:solidFill>
                  </a:rPr>
                  <a:t> experiences direct blocking by </a:t>
                </a:r>
                <a:r>
                  <a:rPr lang="en-US" altLang="zh-CN" dirty="0">
                    <a:solidFill>
                      <a:schemeClr val="tx1"/>
                    </a:solidFill>
                    <a:ea typeface="宋体" charset="-122"/>
                  </a:rPr>
                  <a:t>LP task </a:t>
                </a:r>
                <a14:m>
                  <m:oMath xmlns:m="http://schemas.openxmlformats.org/officeDocument/2006/math">
                    <m:sSub>
                      <m:sSubPr>
                        <m:ctrlPr>
                          <a:rPr lang="en-GB" altLang="zh-CN" i="1">
                            <a:solidFill>
                              <a:schemeClr val="tx1"/>
                            </a:solidFill>
                            <a:latin typeface="Cambria Math" panose="02040503050406030204" pitchFamily="18" charset="0"/>
                            <a:ea typeface="宋体" charset="-122"/>
                          </a:rPr>
                        </m:ctrlPr>
                      </m:sSubPr>
                      <m:e>
                        <m:r>
                          <a:rPr lang="en-GB" altLang="zh-CN" i="1">
                            <a:solidFill>
                              <a:schemeClr val="tx1"/>
                            </a:solidFill>
                            <a:latin typeface="Cambria Math" panose="02040503050406030204" pitchFamily="18" charset="0"/>
                            <a:ea typeface="宋体" charset="-122"/>
                          </a:rPr>
                          <m:t>𝜏</m:t>
                        </m:r>
                      </m:e>
                      <m:sub>
                        <m:r>
                          <a:rPr lang="en-GB" altLang="zh-CN" i="1">
                            <a:solidFill>
                              <a:schemeClr val="tx1"/>
                            </a:solidFill>
                            <a:latin typeface="Cambria Math" panose="02040503050406030204" pitchFamily="18" charset="0"/>
                            <a:ea typeface="宋体" charset="-122"/>
                          </a:rPr>
                          <m:t>3</m:t>
                        </m:r>
                      </m:sub>
                    </m:sSub>
                  </m:oMath>
                </a14:m>
                <a:r>
                  <a:rPr lang="en-GB" dirty="0">
                    <a:solidFill>
                      <a:schemeClr val="tx1"/>
                    </a:solidFill>
                  </a:rPr>
                  <a:t> in time interval </a:t>
                </a:r>
                <a14:m>
                  <m:oMath xmlns:m="http://schemas.openxmlformats.org/officeDocument/2006/math">
                    <m:r>
                      <a:rPr lang="en-GB" i="1" dirty="0" smtClean="0">
                        <a:solidFill>
                          <a:schemeClr val="tx1"/>
                        </a:solidFill>
                        <a:latin typeface="Cambria Math" panose="02040503050406030204" pitchFamily="18" charset="0"/>
                      </a:rPr>
                      <m:t>[</m:t>
                    </m:r>
                    <m:sSub>
                      <m:sSubPr>
                        <m:ctrlPr>
                          <a:rPr lang="en-GB" i="1" dirty="0" smtClean="0">
                            <a:solidFill>
                              <a:schemeClr val="tx1"/>
                            </a:solidFill>
                            <a:latin typeface="Cambria Math" panose="02040503050406030204" pitchFamily="18" charset="0"/>
                          </a:rPr>
                        </m:ctrlPr>
                      </m:sSubPr>
                      <m:e>
                        <m:r>
                          <a:rPr lang="en-GB" i="1" dirty="0" smtClean="0">
                            <a:solidFill>
                              <a:schemeClr val="tx1"/>
                            </a:solidFill>
                            <a:latin typeface="Cambria Math" panose="02040503050406030204" pitchFamily="18" charset="0"/>
                          </a:rPr>
                          <m:t>𝑡</m:t>
                        </m:r>
                      </m:e>
                      <m:sub>
                        <m:r>
                          <a:rPr lang="en-GB" i="1" dirty="0" smtClean="0">
                            <a:solidFill>
                              <a:schemeClr val="tx1"/>
                            </a:solidFill>
                            <a:latin typeface="Cambria Math" panose="02040503050406030204" pitchFamily="18" charset="0"/>
                          </a:rPr>
                          <m:t>3</m:t>
                        </m:r>
                      </m:sub>
                    </m:sSub>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i="1" dirty="0" smtClean="0">
                            <a:solidFill>
                              <a:schemeClr val="tx1"/>
                            </a:solidFill>
                            <a:latin typeface="Cambria Math" panose="02040503050406030204" pitchFamily="18" charset="0"/>
                          </a:rPr>
                          <m:t>𝑡</m:t>
                        </m:r>
                      </m:e>
                      <m:sub>
                        <m:r>
                          <a:rPr lang="en-GB" i="1" dirty="0" smtClean="0">
                            <a:solidFill>
                              <a:schemeClr val="tx1"/>
                            </a:solidFill>
                            <a:latin typeface="Cambria Math" panose="02040503050406030204" pitchFamily="18" charset="0"/>
                          </a:rPr>
                          <m:t>5</m:t>
                        </m:r>
                      </m:sub>
                    </m:sSub>
                    <m:r>
                      <a:rPr lang="en-GB" i="1" dirty="0" smtClean="0">
                        <a:solidFill>
                          <a:schemeClr val="tx1"/>
                        </a:solidFill>
                        <a:latin typeface="Cambria Math" panose="02040503050406030204" pitchFamily="18" charset="0"/>
                      </a:rPr>
                      <m:t>]</m:t>
                    </m:r>
                  </m:oMath>
                </a14:m>
                <a:endParaRPr lang="en-GB" dirty="0">
                  <a:solidFill>
                    <a:schemeClr val="tx1"/>
                  </a:solidFill>
                </a:endParaRPr>
              </a:p>
              <a:p>
                <a:pPr lvl="1"/>
                <a:r>
                  <a:rPr lang="en-US" altLang="zh-CN" dirty="0">
                    <a:solidFill>
                      <a:schemeClr val="tx1"/>
                    </a:solidFill>
                    <a:ea typeface="宋体" charset="-122"/>
                  </a:rPr>
                  <a:t>M</a:t>
                </a:r>
                <a:r>
                  <a:rPr lang="en-US" altLang="zh-CN" kern="0" dirty="0">
                    <a:solidFill>
                      <a:schemeClr val="tx1"/>
                    </a:solidFill>
                    <a:ea typeface="宋体" charset="-122"/>
                  </a:rPr>
                  <a:t>P task </a:t>
                </a:r>
                <a14:m>
                  <m:oMath xmlns:m="http://schemas.openxmlformats.org/officeDocument/2006/math">
                    <m:sSub>
                      <m:sSubPr>
                        <m:ctrlPr>
                          <a:rPr lang="en-GB" altLang="zh-CN" i="1" smtClean="0">
                            <a:solidFill>
                              <a:schemeClr val="tx1"/>
                            </a:solidFill>
                            <a:latin typeface="Cambria Math" panose="02040503050406030204" pitchFamily="18" charset="0"/>
                            <a:ea typeface="宋体" charset="-122"/>
                          </a:rPr>
                        </m:ctrlPr>
                      </m:sSubPr>
                      <m:e>
                        <m:r>
                          <a:rPr lang="en-GB" altLang="zh-CN" b="0" i="1" smtClean="0">
                            <a:solidFill>
                              <a:schemeClr val="tx1"/>
                            </a:solidFill>
                            <a:latin typeface="Cambria Math" panose="02040503050406030204" pitchFamily="18" charset="0"/>
                            <a:ea typeface="宋体" charset="-122"/>
                          </a:rPr>
                          <m:t>𝜏</m:t>
                        </m:r>
                      </m:e>
                      <m:sub>
                        <m:r>
                          <a:rPr lang="en-GB" altLang="zh-CN" b="0" i="1" smtClean="0">
                            <a:solidFill>
                              <a:schemeClr val="tx1"/>
                            </a:solidFill>
                            <a:latin typeface="Cambria Math" panose="02040503050406030204" pitchFamily="18" charset="0"/>
                            <a:ea typeface="宋体" charset="-122"/>
                          </a:rPr>
                          <m:t>2</m:t>
                        </m:r>
                      </m:sub>
                    </m:sSub>
                  </m:oMath>
                </a14:m>
                <a:r>
                  <a:rPr lang="en-GB" dirty="0">
                    <a:solidFill>
                      <a:schemeClr val="tx1"/>
                    </a:solidFill>
                  </a:rPr>
                  <a:t> experiences push-through blocking by </a:t>
                </a:r>
                <a:r>
                  <a:rPr lang="en-US" altLang="zh-CN" dirty="0">
                    <a:solidFill>
                      <a:schemeClr val="tx1"/>
                    </a:solidFill>
                    <a:ea typeface="宋体" charset="-122"/>
                  </a:rPr>
                  <a:t>LP task </a:t>
                </a:r>
                <a14:m>
                  <m:oMath xmlns:m="http://schemas.openxmlformats.org/officeDocument/2006/math">
                    <m:sSub>
                      <m:sSubPr>
                        <m:ctrlPr>
                          <a:rPr lang="en-GB" altLang="zh-CN" i="1">
                            <a:solidFill>
                              <a:schemeClr val="tx1"/>
                            </a:solidFill>
                            <a:latin typeface="Cambria Math" panose="02040503050406030204" pitchFamily="18" charset="0"/>
                            <a:ea typeface="宋体" charset="-122"/>
                          </a:rPr>
                        </m:ctrlPr>
                      </m:sSubPr>
                      <m:e>
                        <m:r>
                          <a:rPr lang="en-GB" altLang="zh-CN" i="1">
                            <a:solidFill>
                              <a:schemeClr val="tx1"/>
                            </a:solidFill>
                            <a:latin typeface="Cambria Math" panose="02040503050406030204" pitchFamily="18" charset="0"/>
                            <a:ea typeface="宋体" charset="-122"/>
                          </a:rPr>
                          <m:t>𝜏</m:t>
                        </m:r>
                      </m:e>
                      <m:sub>
                        <m:r>
                          <a:rPr lang="en-GB" altLang="zh-CN" i="1">
                            <a:solidFill>
                              <a:schemeClr val="tx1"/>
                            </a:solidFill>
                            <a:latin typeface="Cambria Math" panose="02040503050406030204" pitchFamily="18" charset="0"/>
                            <a:ea typeface="宋体" charset="-122"/>
                          </a:rPr>
                          <m:t>3</m:t>
                        </m:r>
                      </m:sub>
                    </m:sSub>
                  </m:oMath>
                </a14:m>
                <a:r>
                  <a:rPr lang="en-GB" dirty="0">
                    <a:solidFill>
                      <a:schemeClr val="tx1"/>
                    </a:solidFill>
                  </a:rPr>
                  <a:t> in time interval </a:t>
                </a:r>
                <a14:m>
                  <m:oMath xmlns:m="http://schemas.openxmlformats.org/officeDocument/2006/math">
                    <m:r>
                      <a:rPr lang="en-GB" i="1" dirty="0" smtClean="0">
                        <a:solidFill>
                          <a:schemeClr val="tx1"/>
                        </a:solidFill>
                        <a:latin typeface="Cambria Math" panose="02040503050406030204" pitchFamily="18" charset="0"/>
                      </a:rPr>
                      <m:t>[</m:t>
                    </m:r>
                    <m:sSub>
                      <m:sSubPr>
                        <m:ctrlPr>
                          <a:rPr lang="en-GB" i="1" dirty="0" smtClean="0">
                            <a:solidFill>
                              <a:schemeClr val="tx1"/>
                            </a:solidFill>
                            <a:latin typeface="Cambria Math" panose="02040503050406030204" pitchFamily="18" charset="0"/>
                          </a:rPr>
                        </m:ctrlPr>
                      </m:sSubPr>
                      <m:e>
                        <m:r>
                          <a:rPr lang="en-GB" i="1" dirty="0" smtClean="0">
                            <a:solidFill>
                              <a:schemeClr val="tx1"/>
                            </a:solidFill>
                            <a:latin typeface="Cambria Math" panose="02040503050406030204" pitchFamily="18" charset="0"/>
                          </a:rPr>
                          <m:t>𝑡</m:t>
                        </m:r>
                      </m:e>
                      <m:sub>
                        <m:r>
                          <a:rPr lang="en-GB" b="0" i="1" dirty="0" smtClean="0">
                            <a:solidFill>
                              <a:schemeClr val="tx1"/>
                            </a:solidFill>
                            <a:latin typeface="Cambria Math" panose="02040503050406030204" pitchFamily="18" charset="0"/>
                          </a:rPr>
                          <m:t>4</m:t>
                        </m:r>
                      </m:sub>
                    </m:sSub>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i="1" dirty="0" smtClean="0">
                            <a:solidFill>
                              <a:schemeClr val="tx1"/>
                            </a:solidFill>
                            <a:latin typeface="Cambria Math" panose="02040503050406030204" pitchFamily="18" charset="0"/>
                          </a:rPr>
                          <m:t>𝑡</m:t>
                        </m:r>
                      </m:e>
                      <m:sub>
                        <m:r>
                          <a:rPr lang="en-GB" i="1" dirty="0" smtClean="0">
                            <a:solidFill>
                              <a:schemeClr val="tx1"/>
                            </a:solidFill>
                            <a:latin typeface="Cambria Math" panose="02040503050406030204" pitchFamily="18" charset="0"/>
                          </a:rPr>
                          <m:t>5</m:t>
                        </m:r>
                      </m:sub>
                    </m:sSub>
                    <m:r>
                      <a:rPr lang="en-GB" i="1" dirty="0" smtClean="0">
                        <a:solidFill>
                          <a:schemeClr val="tx1"/>
                        </a:solidFill>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03D858E1-515D-6679-6339-6DD6E09D6CBD}"/>
                  </a:ext>
                </a:extLst>
              </p:cNvPr>
              <p:cNvSpPr>
                <a:spLocks noGrp="1" noRot="1" noChangeAspect="1" noMove="1" noResize="1" noEditPoints="1" noAdjustHandles="1" noChangeArrowheads="1" noChangeShapeType="1" noTextEdit="1"/>
              </p:cNvSpPr>
              <p:nvPr>
                <p:ph idx="1"/>
              </p:nvPr>
            </p:nvSpPr>
            <p:spPr>
              <a:xfrm>
                <a:off x="0" y="914400"/>
                <a:ext cx="5299998" cy="5943600"/>
              </a:xfrm>
              <a:blipFill>
                <a:blip r:embed="rId2"/>
                <a:stretch>
                  <a:fillRect l="-2071" t="-1846"/>
                </a:stretch>
              </a:blipFill>
            </p:spPr>
            <p:txBody>
              <a:bodyPr/>
              <a:lstStyle/>
              <a:p>
                <a:r>
                  <a:rPr lang="en-SE">
                    <a:noFill/>
                  </a:rPr>
                  <a:t> </a:t>
                </a:r>
              </a:p>
            </p:txBody>
          </p:sp>
        </mc:Fallback>
      </mc:AlternateContent>
      <p:pic>
        <p:nvPicPr>
          <p:cNvPr id="97" name="Picture 96">
            <a:extLst>
              <a:ext uri="{FF2B5EF4-FFF2-40B4-BE49-F238E27FC236}">
                <a16:creationId xmlns:a16="http://schemas.microsoft.com/office/drawing/2014/main" id="{7A6AEAC2-95AB-A82C-B422-0BD8E7139435}"/>
              </a:ext>
            </a:extLst>
          </p:cNvPr>
          <p:cNvPicPr>
            <a:picLocks noChangeAspect="1"/>
          </p:cNvPicPr>
          <p:nvPr/>
        </p:nvPicPr>
        <p:blipFill>
          <a:blip r:embed="rId3"/>
          <a:stretch>
            <a:fillRect/>
          </a:stretch>
        </p:blipFill>
        <p:spPr>
          <a:xfrm>
            <a:off x="5257800" y="1371600"/>
            <a:ext cx="6747798" cy="4484666"/>
          </a:xfrm>
          <a:prstGeom prst="rect">
            <a:avLst/>
          </a:prstGeom>
        </p:spPr>
      </p:pic>
    </p:spTree>
    <p:extLst>
      <p:ext uri="{BB962C8B-B14F-4D97-AF65-F5344CB8AC3E}">
        <p14:creationId xmlns:p14="http://schemas.microsoft.com/office/powerpoint/2010/main" val="319979436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8878-DB03-EBE5-334E-216B6B577113}"/>
              </a:ext>
            </a:extLst>
          </p:cNvPr>
          <p:cNvSpPr>
            <a:spLocks noGrp="1"/>
          </p:cNvSpPr>
          <p:nvPr>
            <p:ph type="title"/>
          </p:nvPr>
        </p:nvSpPr>
        <p:spPr/>
        <p:txBody>
          <a:bodyPr/>
          <a:lstStyle/>
          <a:p>
            <a:r>
              <a:rPr lang="en-GB" dirty="0"/>
              <a:t>PIP Pros and Cons</a:t>
            </a:r>
            <a:endParaRPr lang="en-SE" dirty="0"/>
          </a:p>
        </p:txBody>
      </p:sp>
      <p:sp>
        <p:nvSpPr>
          <p:cNvPr id="3" name="Content Placeholder 2">
            <a:extLst>
              <a:ext uri="{FF2B5EF4-FFF2-40B4-BE49-F238E27FC236}">
                <a16:creationId xmlns:a16="http://schemas.microsoft.com/office/drawing/2014/main" id="{E86186CE-6861-D9D2-DD4D-A99F5D09A74B}"/>
              </a:ext>
            </a:extLst>
          </p:cNvPr>
          <p:cNvSpPr>
            <a:spLocks noGrp="1"/>
          </p:cNvSpPr>
          <p:nvPr>
            <p:ph idx="1"/>
          </p:nvPr>
        </p:nvSpPr>
        <p:spPr>
          <a:xfrm>
            <a:off x="609600" y="779989"/>
            <a:ext cx="10414000" cy="2348948"/>
          </a:xfrm>
        </p:spPr>
        <p:txBody>
          <a:bodyPr>
            <a:normAutofit lnSpcReduction="10000"/>
          </a:bodyPr>
          <a:lstStyle/>
          <a:p>
            <a:r>
              <a:rPr lang="en-GB" sz="2800" dirty="0"/>
              <a:t>Pros:</a:t>
            </a:r>
          </a:p>
          <a:p>
            <a:pPr lvl="1"/>
            <a:r>
              <a:rPr lang="en-GB" sz="2600" dirty="0"/>
              <a:t>It is transparent to the programmer</a:t>
            </a:r>
          </a:p>
          <a:p>
            <a:pPr lvl="1"/>
            <a:r>
              <a:rPr lang="en-GB" sz="2800" dirty="0"/>
              <a:t>It prevents priority inversion</a:t>
            </a:r>
          </a:p>
          <a:p>
            <a:r>
              <a:rPr lang="en-GB" sz="2800" dirty="0"/>
              <a:t>Cons:</a:t>
            </a:r>
          </a:p>
          <a:p>
            <a:pPr lvl="1"/>
            <a:r>
              <a:rPr lang="en-GB" sz="2600" dirty="0"/>
              <a:t>It does not avoid deadlocks and </a:t>
            </a:r>
            <a:r>
              <a:rPr lang="en-GB" sz="2800" dirty="0"/>
              <a:t>chained blocking</a:t>
            </a:r>
          </a:p>
        </p:txBody>
      </p:sp>
      <p:pic>
        <p:nvPicPr>
          <p:cNvPr id="4" name="Picture 3">
            <a:extLst>
              <a:ext uri="{FF2B5EF4-FFF2-40B4-BE49-F238E27FC236}">
                <a16:creationId xmlns:a16="http://schemas.microsoft.com/office/drawing/2014/main" id="{E14C4790-B960-0396-4822-DB688E392902}"/>
              </a:ext>
            </a:extLst>
          </p:cNvPr>
          <p:cNvPicPr>
            <a:picLocks noChangeAspect="1"/>
          </p:cNvPicPr>
          <p:nvPr/>
        </p:nvPicPr>
        <p:blipFill>
          <a:blip r:embed="rId3"/>
          <a:stretch>
            <a:fillRect/>
          </a:stretch>
        </p:blipFill>
        <p:spPr>
          <a:xfrm>
            <a:off x="3886200" y="3202807"/>
            <a:ext cx="5545986" cy="2989271"/>
          </a:xfrm>
          <a:prstGeom prst="rect">
            <a:avLst/>
          </a:prstGeom>
        </p:spPr>
      </p:pic>
    </p:spTree>
    <p:extLst>
      <p:ext uri="{BB962C8B-B14F-4D97-AF65-F5344CB8AC3E}">
        <p14:creationId xmlns:p14="http://schemas.microsoft.com/office/powerpoint/2010/main" val="3335505857"/>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100348</TotalTime>
  <Pages>60</Pages>
  <Words>15337</Words>
  <Application>Microsoft Office PowerPoint</Application>
  <PresentationFormat>Widescreen</PresentationFormat>
  <Paragraphs>2385</Paragraphs>
  <Slides>113</Slides>
  <Notes>87</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36" baseType="lpstr">
      <vt:lpstr>Arial MT</vt:lpstr>
      <vt:lpstr>Code2000</vt:lpstr>
      <vt:lpstr>Gill Sans</vt:lpstr>
      <vt:lpstr>Gill Sans Light</vt:lpstr>
      <vt:lpstr>inherit</vt:lpstr>
      <vt:lpstr>宋体</vt:lpstr>
      <vt:lpstr>Aptos Light</vt:lpstr>
      <vt:lpstr>Arial</vt:lpstr>
      <vt:lpstr>Calibri</vt:lpstr>
      <vt:lpstr>Cambria Math</vt:lpstr>
      <vt:lpstr>Century Gothic</vt:lpstr>
      <vt:lpstr>Comic Sans MS</vt:lpstr>
      <vt:lpstr>Gill Sans Nova Light</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 Scheduling</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Delay</vt:lpstr>
      <vt:lpstr>Priority Inversion I</vt:lpstr>
      <vt:lpstr>Priority Inversion II</vt:lpstr>
      <vt:lpstr>Deadlocks</vt:lpstr>
      <vt:lpstr>Priority Inversion and Priority Inheritance</vt:lpstr>
      <vt:lpstr>Priority Inheritance Protocol (PIP)</vt:lpstr>
      <vt:lpstr>Blocking Time under PIP</vt:lpstr>
      <vt:lpstr>PIP Pros and Cons</vt:lpstr>
      <vt:lpstr>PCP Causes Chained Blocking</vt:lpstr>
      <vt:lpstr>Priority Ceiling Protocol (PCP)</vt:lpstr>
      <vt:lpstr>PCP Example I</vt:lpstr>
      <vt:lpstr>PCP Example I</vt:lpstr>
      <vt:lpstr>PCP Prevents Deadlocks</vt:lpstr>
      <vt:lpstr>PCP Prevents Chained Blocking</vt:lpstr>
      <vt:lpstr>PCP Prevents Chained Blocking</vt:lpstr>
      <vt:lpstr>PCP Blocking Time</vt:lpstr>
      <vt:lpstr>PCP Pros and Cons</vt:lpstr>
      <vt:lpstr>PCP Blocking Time Example</vt:lpstr>
      <vt:lpstr>Example Taskset</vt:lpstr>
      <vt:lpstr>Schedulability Analysis for PIP and PCP</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1145</cp:revision>
  <cp:lastPrinted>2022-03-15T20:14:46Z</cp:lastPrinted>
  <dcterms:created xsi:type="dcterms:W3CDTF">1995-08-12T11:37:26Z</dcterms:created>
  <dcterms:modified xsi:type="dcterms:W3CDTF">2025-04-13T13:57:19Z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